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14.xml" ContentType="application/vnd.openxmlformats-officedocument.presentationml.notesSlide+xml"/>
  <Override PartName="/ppt/slides/slide22.xml" ContentType="application/vnd.openxmlformats-officedocument.presentationml.slide+xml"/>
  <Override PartName="/ppt/theme/theme2.xml" ContentType="application/vnd.openxmlformats-officedocument.theme+xml"/>
  <Override PartName="/ppt/notesSlides/notesSlide11.xml" ContentType="application/vnd.openxmlformats-officedocument.presentationml.notesSlid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notesSlides/notesSlide9.xml" ContentType="application/vnd.openxmlformats-officedocument.presentationml.notes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theme/theme3.xml" ContentType="application/vnd.openxmlformats-officedocument.theme+xml"/>
  <Override PartName="/ppt/notesSlides/notesSlide16.xml" ContentType="application/vnd.openxmlformats-officedocument.presentationml.notesSlide+xml"/>
  <Override PartName="/ppt/notesSlides/notesSlide21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wmf" ContentType="image/x-wmf"/>
  <Override PartName="/ppt/notesSlides/notesSlide7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9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embeddings/oleObject1.bin" ContentType="application/vnd.openxmlformats-officedocument.oleObject"/>
  <Override PartName="/ppt/notesSlides/notesSlide17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vml" ContentType="application/vnd.openxmlformats-officedocument.vmlDrawing"/>
  <Default Extension="jpeg" ContentType="image/jpeg"/>
  <Override PartName="/ppt/notesSlides/notesSlide18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Override PartName="/ppt/notesSlides/notesSlide10.xml" ContentType="application/vnd.openxmlformats-officedocument.presentationml.notesSlide+xml"/>
  <Default Extension="rels" ContentType="application/vnd.openxmlformats-package.relationships+xml"/>
  <Override PartName="/ppt/slides/slide9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4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notesSlides/notesSlide20.xml" ContentType="application/vnd.openxmlformats-officedocument.presentationml.notesSlide+xml"/>
  <Override PartName="/ppt/slideLayouts/slideLayout12.xml" ContentType="application/vnd.openxmlformats-officedocument.presentationml.slideLayout+xml"/>
  <Override PartName="/ppt/slides/slide1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1" r:id="rId1"/>
  </p:sldMasterIdLst>
  <p:notesMasterIdLst>
    <p:notesMasterId r:id="rId26"/>
  </p:notesMasterIdLst>
  <p:handoutMasterIdLst>
    <p:handoutMasterId r:id="rId27"/>
  </p:handoutMasterIdLst>
  <p:sldIdLst>
    <p:sldId id="256" r:id="rId2"/>
    <p:sldId id="346" r:id="rId3"/>
    <p:sldId id="369" r:id="rId4"/>
    <p:sldId id="299" r:id="rId5"/>
    <p:sldId id="452" r:id="rId6"/>
    <p:sldId id="454" r:id="rId7"/>
    <p:sldId id="455" r:id="rId8"/>
    <p:sldId id="462" r:id="rId9"/>
    <p:sldId id="456" r:id="rId10"/>
    <p:sldId id="474" r:id="rId11"/>
    <p:sldId id="458" r:id="rId12"/>
    <p:sldId id="464" r:id="rId13"/>
    <p:sldId id="465" r:id="rId14"/>
    <p:sldId id="466" r:id="rId15"/>
    <p:sldId id="461" r:id="rId16"/>
    <p:sldId id="463" r:id="rId17"/>
    <p:sldId id="475" r:id="rId18"/>
    <p:sldId id="476" r:id="rId19"/>
    <p:sldId id="468" r:id="rId20"/>
    <p:sldId id="469" r:id="rId21"/>
    <p:sldId id="470" r:id="rId22"/>
    <p:sldId id="471" r:id="rId23"/>
    <p:sldId id="472" r:id="rId24"/>
    <p:sldId id="473" r:id="rId25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FF00"/>
    <a:srgbClr val="0000FF"/>
    <a:srgbClr val="FF9900"/>
    <a:srgbClr val="CC3300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>
      <p:cViewPr varScale="1">
        <p:scale>
          <a:sx n="117" d="100"/>
          <a:sy n="117" d="100"/>
        </p:scale>
        <p:origin x="-64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2058" y="-8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1" Type="http://schemas.openxmlformats.org/officeDocument/2006/relationships/theme" Target="theme/theme1.xml"/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32" Type="http://schemas.openxmlformats.org/officeDocument/2006/relationships/tableStyles" Target="tableStyles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handoutMaster" Target="handoutMasters/handoutMaster1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printerSettings" Target="printerSettings/printerSettings1.bin"/><Relationship Id="rId26" Type="http://schemas.openxmlformats.org/officeDocument/2006/relationships/notesMaster" Target="notesMasters/notesMaster1.xml"/><Relationship Id="rId30" Type="http://schemas.openxmlformats.org/officeDocument/2006/relationships/viewProps" Target="viewProps.xml"/><Relationship Id="rId11" Type="http://schemas.openxmlformats.org/officeDocument/2006/relationships/slide" Target="slides/slide10.xml"/><Relationship Id="rId29" Type="http://schemas.openxmlformats.org/officeDocument/2006/relationships/presProps" Target="presProps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BBA643-8A0D-0340-9E65-AB4FDBDC1465}" type="datetimeFigureOut">
              <a:rPr lang="en-US" smtClean="0"/>
              <a:t>4/1/09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BF0D05-B5E2-F04A-B899-7185C906CED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85AEB83-585E-BF45-889A-CD07F84D3A6C}" type="datetime1">
              <a:rPr lang="en-US"/>
              <a:pPr>
                <a:defRPr/>
              </a:pPr>
              <a:t>4/1/09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AA4E8A8-9EA8-DF4E-8AF5-4A6716A770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3CDBFA-1ADD-B042-B2EA-48378A8FC0D8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C39275B-7381-794C-8DF9-27343CC23C7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E6F5D51-C1E9-4745-A7CD-B35FEE4B09D5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5EE253A-C986-5F43-A674-02E689537DFF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0FA6EA7-4A2E-8C47-A2E5-6010525308A9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07092BD-61F8-0A4C-8144-44BEFBC31D9A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3DABB9A-5690-AB4E-A69E-3693F9DED4C0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2F76115-B185-394A-97E6-F522EF503FC8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BA3F4F8-989F-A04F-A3C1-983447BC25CA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627503B-9A67-634A-BB23-C4057D1FEC23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4D37DA0-1BDA-CF47-9753-24B10C0EAA13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D8D26AA-1765-374D-B18B-36387702BA37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A03C7F0-3C06-994F-AB58-0600A534A02F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292C47D-9302-0B4A-99AB-3DDFE1B76189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191588A-4AB0-9044-A09C-9B3A2194285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E847F83-F2C8-4944-BD99-06263007C2AA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5D45DBE-8D59-B547-A8A7-6B5BEE5F1A7E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1401F62-E537-BE4E-B279-D3CC830C5798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CD4B319-5FA4-5E45-9B7D-97B30EB91522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43CE374-9013-F642-905A-93BB7908A9D7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619214A-7534-D44C-9EE8-2D9EAEAC71B1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877B11E-DC99-764C-BCDF-0ABFCC58EA34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DC2D70E-4395-3D47-B6BD-189B00D4C9C4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B25A6DD-865E-CB48-8559-2AEE676FD362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18471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472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2" name="Rectangle 4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BE902-CD02-8E4E-B3CC-36825744FF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843E4D-0798-D04E-B688-399C28FD09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4D5F58-759C-CD4C-B06C-2C5E0E82EA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29337F-A4BD-6344-BB9A-A46354EF38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AB2204-B26A-9345-9825-A43E043802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368277-4298-DE46-93AC-804BC30431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CB123C-6E1B-FD45-8AD1-935B15DEE6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AC6C32-366B-CB46-8B56-69DE906575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00AD30-3336-504F-B2D8-1BF6CF9E78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074124-2E00-2043-92F9-8330B58A6D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2494BF-A311-9A42-A6D1-0F65560A85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A97148-A926-124E-806D-B7BC8AC927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17411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412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413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17415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416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417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418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419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420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421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422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423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424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425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426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427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7428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429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430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431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432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433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434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435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436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7437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7438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grpSp>
          <p:nvGrpSpPr>
            <p:cNvPr id="1047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17440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17441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17442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17443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17444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</p:grpSp>
        <p:sp>
          <p:nvSpPr>
            <p:cNvPr id="17445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7446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17447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7448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Verdan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49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Verdan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50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Verdana" charset="0"/>
              </a:defRPr>
            </a:lvl1pPr>
          </a:lstStyle>
          <a:p>
            <a:pPr>
              <a:defRPr/>
            </a:pPr>
            <a:fld id="{A44E267E-4303-ED4C-BB0F-E57D004A57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7451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55" r:id="rId1"/>
    <p:sldLayoutId id="2147483844" r:id="rId2"/>
    <p:sldLayoutId id="2147483845" r:id="rId3"/>
    <p:sldLayoutId id="2147483846" r:id="rId4"/>
    <p:sldLayoutId id="2147483847" r:id="rId5"/>
    <p:sldLayoutId id="2147483848" r:id="rId6"/>
    <p:sldLayoutId id="2147483849" r:id="rId7"/>
    <p:sldLayoutId id="2147483850" r:id="rId8"/>
    <p:sldLayoutId id="2147483851" r:id="rId9"/>
    <p:sldLayoutId id="2147483852" r:id="rId10"/>
    <p:sldLayoutId id="2147483853" r:id="rId11"/>
    <p:sldLayoutId id="2147483854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image" Target="../media/image2.jpe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Relationship Id="rId5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image" Target="../media/image6.e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5.e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304800"/>
            <a:ext cx="7924800" cy="14478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 dirty="0" smtClean="0">
                <a:solidFill>
                  <a:srgbClr val="FFFF00"/>
                </a:solidFill>
                <a:ea typeface="+mj-ea"/>
                <a:cs typeface="+mj-cs"/>
              </a:rPr>
              <a:t>Algebraic Techniques To Enhance Common Sub-expression Extraction for Polynomial System Synthesis</a:t>
            </a:r>
            <a:endParaRPr lang="en-US" sz="2800" b="1" dirty="0">
              <a:solidFill>
                <a:srgbClr val="FFFF00"/>
              </a:solidFill>
              <a:ea typeface="+mj-ea"/>
              <a:cs typeface="+mj-cs"/>
            </a:endParaRP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886200"/>
            <a:ext cx="8686800" cy="2362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sz="2000" b="1">
                <a:solidFill>
                  <a:srgbClr val="FFFF00"/>
                </a:solidFill>
                <a:effectLst/>
                <a:latin typeface="Arial" charset="0"/>
              </a:rPr>
              <a:t> </a:t>
            </a:r>
            <a:r>
              <a:rPr lang="en-US" sz="2200" b="1" i="1">
                <a:solidFill>
                  <a:srgbClr val="FFFF00"/>
                </a:solidFill>
                <a:effectLst/>
                <a:latin typeface="Arial" charset="0"/>
              </a:rPr>
              <a:t>Sivaram Gopalakrishnan 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sz="2200" b="1" i="1">
                <a:solidFill>
                  <a:srgbClr val="FFFF00"/>
                </a:solidFill>
                <a:effectLst/>
                <a:latin typeface="Arial" charset="0"/>
              </a:rPr>
              <a:t>Synopsys Inc., Hillsboro, OR – 97124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endParaRPr lang="en-US" sz="2200" b="1" i="1">
              <a:solidFill>
                <a:srgbClr val="FFFF00"/>
              </a:solidFill>
              <a:effectLst/>
              <a:latin typeface="Arial" charset="0"/>
            </a:endParaRP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sz="2200" b="1" i="1">
                <a:solidFill>
                  <a:srgbClr val="FFFF00"/>
                </a:solidFill>
                <a:effectLst/>
                <a:latin typeface="Arial" charset="0"/>
              </a:rPr>
              <a:t>Priyank Kalla</a:t>
            </a:r>
            <a:endParaRPr lang="en-US" sz="2000" b="1">
              <a:solidFill>
                <a:srgbClr val="FFFF00"/>
              </a:solidFill>
              <a:effectLst/>
              <a:latin typeface="Arial" charset="0"/>
            </a:endParaRP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sz="2200" b="1" i="1">
                <a:solidFill>
                  <a:srgbClr val="FFFF00"/>
                </a:solidFill>
                <a:effectLst/>
                <a:latin typeface="Arial" charset="0"/>
              </a:rPr>
              <a:t>Department of Electrical and Computer Engineering,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sz="2200" b="1" i="1">
                <a:solidFill>
                  <a:srgbClr val="FFFF00"/>
                </a:solidFill>
                <a:effectLst/>
                <a:latin typeface="Arial" charset="0"/>
              </a:rPr>
              <a:t>University of Utah, Salt Lake City, UT- 84112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endParaRPr lang="en-US" sz="2000" b="1" i="1">
              <a:solidFill>
                <a:srgbClr val="FFFF00"/>
              </a:solidFill>
              <a:effectLst/>
              <a:latin typeface="Arial" charset="0"/>
            </a:endParaRP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endParaRPr lang="en-US" sz="1800" b="1" i="1">
              <a:solidFill>
                <a:srgbClr val="FFFF00"/>
              </a:solidFill>
              <a:effectLst/>
              <a:latin typeface="Arial" charset="0"/>
            </a:endParaRPr>
          </a:p>
        </p:txBody>
      </p:sp>
      <p:pic>
        <p:nvPicPr>
          <p:cNvPr id="15365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57600" y="2133600"/>
            <a:ext cx="19050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5362" name="Object 5"/>
          <p:cNvGraphicFramePr>
            <a:graphicFrameLocks noChangeAspect="1"/>
          </p:cNvGraphicFramePr>
          <p:nvPr/>
        </p:nvGraphicFramePr>
        <p:xfrm>
          <a:off x="0" y="0"/>
          <a:ext cx="914400" cy="198438"/>
        </p:xfrm>
        <a:graphic>
          <a:graphicData uri="http://schemas.openxmlformats.org/presentationml/2006/ole">
            <p:oleObj spid="_x0000_s15362" name="Equation" r:id="rId5" imgW="914400" imgH="19872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>
                <a:solidFill>
                  <a:srgbClr val="FFFF00"/>
                </a:solidFill>
                <a:ea typeface="+mj-ea"/>
                <a:cs typeface="+mj-cs"/>
              </a:rPr>
              <a:t>Optimization techniques</a:t>
            </a:r>
          </a:p>
        </p:txBody>
      </p:sp>
      <p:sp>
        <p:nvSpPr>
          <p:cNvPr id="20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66800"/>
            <a:ext cx="9144000" cy="5140325"/>
          </a:xfrm>
        </p:spPr>
        <p:txBody>
          <a:bodyPr/>
          <a:lstStyle/>
          <a:p>
            <a:pPr lvl="1" eaLnBrk="1" hangingPunct="1">
              <a:lnSpc>
                <a:spcPct val="120000"/>
              </a:lnSpc>
              <a:defRPr/>
            </a:pPr>
            <a:r>
              <a:rPr lang="en-US" sz="2000" dirty="0">
                <a:solidFill>
                  <a:srgbClr val="FFFF00"/>
                </a:solidFill>
                <a:latin typeface="Arial" charset="0"/>
                <a:ea typeface="Times New Roman" charset="0"/>
                <a:cs typeface="Times New Roman" charset="0"/>
              </a:rPr>
              <a:t>Canonical Form repre</a:t>
            </a:r>
            <a:r>
              <a:rPr lang="en-US" sz="2000" dirty="0">
                <a:solidFill>
                  <a:srgbClr val="FFFF00"/>
                </a:solidFill>
                <a:ea typeface="Times New Roman" charset="0"/>
                <a:cs typeface="Times New Roman" charset="0"/>
              </a:rPr>
              <a:t>sentation</a:t>
            </a:r>
          </a:p>
          <a:p>
            <a:pPr lvl="1" algn="ctr" eaLnBrk="1" hangingPunct="1">
              <a:lnSpc>
                <a:spcPct val="120000"/>
              </a:lnSpc>
              <a:buFontTx/>
              <a:buNone/>
              <a:defRPr/>
            </a:pPr>
            <a:r>
              <a:rPr lang="en-US" sz="2000" dirty="0">
                <a:solidFill>
                  <a:srgbClr val="FFFF00"/>
                </a:solidFill>
              </a:rPr>
              <a:t>∑</a:t>
            </a:r>
            <a:r>
              <a:rPr lang="en-US" sz="2000" dirty="0" err="1">
                <a:solidFill>
                  <a:srgbClr val="FFFF00"/>
                </a:solidFill>
              </a:rPr>
              <a:t>c</a:t>
            </a:r>
            <a:r>
              <a:rPr lang="en-US" sz="2000" baseline="-25000" dirty="0" err="1">
                <a:solidFill>
                  <a:srgbClr val="FFFF00"/>
                </a:solidFill>
              </a:rPr>
              <a:t>k</a:t>
            </a:r>
            <a:r>
              <a:rPr lang="en-US" sz="2000" dirty="0" err="1">
                <a:solidFill>
                  <a:srgbClr val="FFFF00"/>
                </a:solidFill>
              </a:rPr>
              <a:t>Y</a:t>
            </a:r>
            <a:r>
              <a:rPr lang="en-US" sz="2000" baseline="-25000" dirty="0" err="1">
                <a:solidFill>
                  <a:srgbClr val="FFFF00"/>
                </a:solidFill>
              </a:rPr>
              <a:t>k</a:t>
            </a:r>
            <a:r>
              <a:rPr lang="en-US" sz="2000" baseline="-25000" dirty="0">
                <a:solidFill>
                  <a:srgbClr val="FFFF00"/>
                </a:solidFill>
              </a:rPr>
              <a:t>  </a:t>
            </a:r>
            <a:endParaRPr lang="en-US" sz="2000" dirty="0">
              <a:solidFill>
                <a:srgbClr val="FFFF00"/>
              </a:solidFill>
              <a:latin typeface="Arial" charset="0"/>
              <a:ea typeface="Times New Roman" charset="0"/>
              <a:cs typeface="Times New Roman" charset="0"/>
            </a:endParaRPr>
          </a:p>
          <a:p>
            <a:pPr lvl="1" eaLnBrk="1" hangingPunct="1">
              <a:lnSpc>
                <a:spcPct val="120000"/>
              </a:lnSpc>
              <a:defRPr/>
            </a:pPr>
            <a:r>
              <a:rPr lang="en-US" sz="2000" dirty="0">
                <a:solidFill>
                  <a:srgbClr val="FFFF00"/>
                </a:solidFill>
              </a:rPr>
              <a:t>c</a:t>
            </a:r>
            <a:r>
              <a:rPr lang="en-US" sz="2000" baseline="-25000" dirty="0">
                <a:solidFill>
                  <a:srgbClr val="FFFF00"/>
                </a:solidFill>
              </a:rPr>
              <a:t>k </a:t>
            </a:r>
            <a:r>
              <a:rPr lang="en-US" sz="2000" dirty="0">
                <a:solidFill>
                  <a:srgbClr val="FFFF00"/>
                </a:solidFill>
                <a:ea typeface="Times New Roman" charset="0"/>
                <a:cs typeface="Times New Roman" charset="0"/>
              </a:rPr>
              <a:t>: </a:t>
            </a:r>
            <a:r>
              <a:rPr lang="en-US" sz="2000" dirty="0">
                <a:solidFill>
                  <a:srgbClr val="FFFF00"/>
                </a:solidFill>
                <a:latin typeface="Arial" charset="0"/>
                <a:ea typeface="Times New Roman" charset="0"/>
                <a:cs typeface="Times New Roman" charset="0"/>
              </a:rPr>
              <a:t>Coefficient in the range (0 ≤ </a:t>
            </a:r>
            <a:r>
              <a:rPr lang="en-US" sz="2000" dirty="0">
                <a:solidFill>
                  <a:srgbClr val="FFFF00"/>
                </a:solidFill>
              </a:rPr>
              <a:t>c</a:t>
            </a:r>
            <a:r>
              <a:rPr lang="en-US" sz="2000" baseline="-25000" dirty="0">
                <a:solidFill>
                  <a:srgbClr val="FFFF00"/>
                </a:solidFill>
              </a:rPr>
              <a:t>k</a:t>
            </a:r>
            <a:r>
              <a:rPr lang="en-US" sz="2000" dirty="0">
                <a:solidFill>
                  <a:srgbClr val="FFFF00"/>
                </a:solidFill>
                <a:latin typeface="Arial" charset="0"/>
                <a:ea typeface="Times New Roman" charset="0"/>
                <a:cs typeface="Times New Roman" charset="0"/>
              </a:rPr>
              <a:t> ≤</a:t>
            </a:r>
            <a:r>
              <a:rPr lang="en-US" sz="2000" dirty="0">
                <a:solidFill>
                  <a:srgbClr val="FFFF00"/>
                </a:solidFill>
              </a:rPr>
              <a:t> </a:t>
            </a:r>
            <a:r>
              <a:rPr lang="en-US" sz="2000" dirty="0" err="1">
                <a:solidFill>
                  <a:srgbClr val="FFFF00"/>
                </a:solidFill>
              </a:rPr>
              <a:t>b</a:t>
            </a:r>
            <a:r>
              <a:rPr lang="en-US" sz="2000" baseline="-25000" dirty="0" err="1">
                <a:solidFill>
                  <a:srgbClr val="FFFF00"/>
                </a:solidFill>
              </a:rPr>
              <a:t>k</a:t>
            </a:r>
            <a:r>
              <a:rPr lang="en-US" sz="2000" dirty="0">
                <a:solidFill>
                  <a:srgbClr val="FFFF00"/>
                </a:solidFill>
                <a:latin typeface="Arial" charset="0"/>
                <a:ea typeface="Times New Roman" charset="0"/>
                <a:cs typeface="Times New Roman" charset="0"/>
              </a:rPr>
              <a:t>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en-US" sz="2000" dirty="0" err="1">
                <a:solidFill>
                  <a:srgbClr val="FFFF00"/>
                </a:solidFill>
              </a:rPr>
              <a:t>Y</a:t>
            </a:r>
            <a:r>
              <a:rPr lang="en-US" sz="2000" baseline="-25000" dirty="0" err="1">
                <a:solidFill>
                  <a:srgbClr val="FFFF00"/>
                </a:solidFill>
              </a:rPr>
              <a:t>k</a:t>
            </a:r>
            <a:r>
              <a:rPr lang="en-US" sz="2000" baseline="-25000" dirty="0">
                <a:solidFill>
                  <a:srgbClr val="FFFF00"/>
                </a:solidFill>
              </a:rPr>
              <a:t> </a:t>
            </a:r>
            <a:r>
              <a:rPr lang="en-US" sz="2000" dirty="0">
                <a:solidFill>
                  <a:srgbClr val="FFFF00"/>
                </a:solidFill>
                <a:latin typeface="Arial" charset="0"/>
                <a:ea typeface="Times New Roman" charset="0"/>
                <a:cs typeface="Times New Roman" charset="0"/>
              </a:rPr>
              <a:t>: Falling factorial 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en-US" sz="2000" dirty="0">
                <a:solidFill>
                  <a:srgbClr val="FFFF00"/>
                </a:solidFill>
                <a:latin typeface="Arial" charset="0"/>
                <a:ea typeface="Times New Roman" charset="0"/>
                <a:cs typeface="Times New Roman" charset="0"/>
              </a:rPr>
              <a:t>F = </a:t>
            </a:r>
            <a:r>
              <a:rPr lang="en-US" sz="2000" dirty="0">
                <a:solidFill>
                  <a:srgbClr val="FFFF00"/>
                </a:solidFill>
              </a:rPr>
              <a:t>3x</a:t>
            </a:r>
            <a:r>
              <a:rPr lang="en-US" sz="2000" baseline="30000" dirty="0">
                <a:solidFill>
                  <a:srgbClr val="FFFF00"/>
                </a:solidFill>
              </a:rPr>
              <a:t>2</a:t>
            </a:r>
            <a:r>
              <a:rPr lang="en-US" sz="2000" dirty="0">
                <a:solidFill>
                  <a:srgbClr val="FFFF00"/>
                </a:solidFill>
              </a:rPr>
              <a:t>y</a:t>
            </a:r>
            <a:r>
              <a:rPr lang="en-US" sz="2000" baseline="30000" dirty="0">
                <a:solidFill>
                  <a:srgbClr val="FFFF00"/>
                </a:solidFill>
              </a:rPr>
              <a:t>2 </a:t>
            </a:r>
            <a:r>
              <a:rPr lang="en-US" sz="2000" dirty="0">
                <a:solidFill>
                  <a:srgbClr val="FFFF00"/>
                </a:solidFill>
              </a:rPr>
              <a:t>- 3x</a:t>
            </a:r>
            <a:r>
              <a:rPr lang="en-US" sz="2000" baseline="30000" dirty="0">
                <a:solidFill>
                  <a:srgbClr val="FFFF00"/>
                </a:solidFill>
              </a:rPr>
              <a:t>2</a:t>
            </a:r>
            <a:r>
              <a:rPr lang="en-US" sz="2000" dirty="0">
                <a:solidFill>
                  <a:srgbClr val="FFFF00"/>
                </a:solidFill>
              </a:rPr>
              <a:t>y</a:t>
            </a:r>
            <a:r>
              <a:rPr lang="en-US" sz="2000" baseline="30000" dirty="0">
                <a:solidFill>
                  <a:srgbClr val="FFFF00"/>
                </a:solidFill>
              </a:rPr>
              <a:t> </a:t>
            </a:r>
            <a:r>
              <a:rPr lang="en-US" sz="2000" dirty="0">
                <a:solidFill>
                  <a:srgbClr val="FFFF00"/>
                </a:solidFill>
              </a:rPr>
              <a:t>- 3xy</a:t>
            </a:r>
            <a:r>
              <a:rPr lang="en-US" sz="2000" baseline="30000" dirty="0">
                <a:solidFill>
                  <a:srgbClr val="FFFF00"/>
                </a:solidFill>
              </a:rPr>
              <a:t>2 </a:t>
            </a:r>
            <a:r>
              <a:rPr lang="en-US" sz="2000" dirty="0">
                <a:solidFill>
                  <a:srgbClr val="FFFF00"/>
                </a:solidFill>
              </a:rPr>
              <a:t>+ 3xy = 3x(x-1)y(y-1)</a:t>
            </a:r>
            <a:endParaRPr lang="en-US" sz="2000" dirty="0">
              <a:solidFill>
                <a:srgbClr val="FFFF00"/>
              </a:solidFill>
              <a:latin typeface="Arial" charset="0"/>
              <a:ea typeface="Times New Roman" charset="0"/>
              <a:cs typeface="Times New Roman" charset="0"/>
            </a:endParaRPr>
          </a:p>
          <a:p>
            <a:pPr lvl="1" eaLnBrk="1" hangingPunct="1">
              <a:lnSpc>
                <a:spcPct val="120000"/>
              </a:lnSpc>
              <a:defRPr/>
            </a:pPr>
            <a:endParaRPr lang="en-US" sz="2000" baseline="-25000" dirty="0">
              <a:solidFill>
                <a:srgbClr val="FFFF00"/>
              </a:solidFill>
              <a:latin typeface="Arial" charset="0"/>
              <a:ea typeface="Times New Roman" charset="0"/>
              <a:cs typeface="Times New Roman" charset="0"/>
            </a:endParaRPr>
          </a:p>
          <a:p>
            <a:pPr lvl="1" eaLnBrk="1" hangingPunct="1">
              <a:lnSpc>
                <a:spcPct val="120000"/>
              </a:lnSpc>
              <a:buFontTx/>
              <a:buNone/>
              <a:defRPr/>
            </a:pPr>
            <a:r>
              <a:rPr lang="en-US" sz="2000" dirty="0">
                <a:solidFill>
                  <a:srgbClr val="FFFF00"/>
                </a:solidFill>
              </a:rPr>
              <a:t>f</a:t>
            </a:r>
            <a:r>
              <a:rPr lang="en-US" sz="2000" baseline="-25000" dirty="0">
                <a:solidFill>
                  <a:srgbClr val="FFFF00"/>
                </a:solidFill>
              </a:rPr>
              <a:t>1</a:t>
            </a:r>
            <a:r>
              <a:rPr lang="en-US" sz="2000" dirty="0">
                <a:solidFill>
                  <a:srgbClr val="FFFF00"/>
                </a:solidFill>
              </a:rPr>
              <a:t> = 5x</a:t>
            </a:r>
            <a:r>
              <a:rPr lang="en-US" sz="2000" baseline="30000" dirty="0">
                <a:solidFill>
                  <a:srgbClr val="FFFF00"/>
                </a:solidFill>
              </a:rPr>
              <a:t>3</a:t>
            </a:r>
            <a:r>
              <a:rPr lang="en-US" sz="2000" dirty="0">
                <a:solidFill>
                  <a:srgbClr val="FFFF00"/>
                </a:solidFill>
              </a:rPr>
              <a:t>y</a:t>
            </a:r>
            <a:r>
              <a:rPr lang="en-US" sz="2000" baseline="30000" dirty="0">
                <a:solidFill>
                  <a:srgbClr val="FFFF00"/>
                </a:solidFill>
              </a:rPr>
              <a:t>2</a:t>
            </a:r>
            <a:r>
              <a:rPr lang="en-US" sz="2000" dirty="0">
                <a:solidFill>
                  <a:srgbClr val="FFFF00"/>
                </a:solidFill>
              </a:rPr>
              <a:t> - 5x</a:t>
            </a:r>
            <a:r>
              <a:rPr lang="en-US" sz="2000" baseline="30000" dirty="0">
                <a:solidFill>
                  <a:srgbClr val="FFFF00"/>
                </a:solidFill>
              </a:rPr>
              <a:t>3</a:t>
            </a:r>
            <a:r>
              <a:rPr lang="en-US" sz="2000" dirty="0">
                <a:solidFill>
                  <a:srgbClr val="FFFF00"/>
                </a:solidFill>
              </a:rPr>
              <a:t>y</a:t>
            </a:r>
            <a:r>
              <a:rPr lang="en-US" sz="2000" baseline="30000" dirty="0">
                <a:solidFill>
                  <a:srgbClr val="FFFF00"/>
                </a:solidFill>
              </a:rPr>
              <a:t> </a:t>
            </a:r>
            <a:r>
              <a:rPr lang="en-US" sz="2000" dirty="0">
                <a:solidFill>
                  <a:srgbClr val="FFFF00"/>
                </a:solidFill>
              </a:rPr>
              <a:t>- 15x</a:t>
            </a:r>
            <a:r>
              <a:rPr lang="en-US" sz="2000" baseline="30000" dirty="0">
                <a:solidFill>
                  <a:srgbClr val="FFFF00"/>
                </a:solidFill>
              </a:rPr>
              <a:t>2</a:t>
            </a:r>
            <a:r>
              <a:rPr lang="en-US" sz="2000" dirty="0">
                <a:solidFill>
                  <a:srgbClr val="FFFF00"/>
                </a:solidFill>
              </a:rPr>
              <a:t>y</a:t>
            </a:r>
            <a:r>
              <a:rPr lang="en-US" sz="2000" baseline="30000" dirty="0">
                <a:solidFill>
                  <a:srgbClr val="FFFF00"/>
                </a:solidFill>
              </a:rPr>
              <a:t>2 </a:t>
            </a:r>
            <a:r>
              <a:rPr lang="en-US" sz="2000" dirty="0">
                <a:solidFill>
                  <a:srgbClr val="FFFF00"/>
                </a:solidFill>
              </a:rPr>
              <a:t>+ 15x</a:t>
            </a:r>
            <a:r>
              <a:rPr lang="en-US" sz="2000" baseline="30000" dirty="0">
                <a:solidFill>
                  <a:srgbClr val="FFFF00"/>
                </a:solidFill>
              </a:rPr>
              <a:t>2</a:t>
            </a:r>
            <a:r>
              <a:rPr lang="en-US" sz="2000" dirty="0">
                <a:solidFill>
                  <a:srgbClr val="FFFF00"/>
                </a:solidFill>
              </a:rPr>
              <a:t>y</a:t>
            </a:r>
            <a:r>
              <a:rPr lang="en-US" sz="2000" baseline="30000" dirty="0">
                <a:solidFill>
                  <a:srgbClr val="FFFF00"/>
                </a:solidFill>
              </a:rPr>
              <a:t> </a:t>
            </a:r>
            <a:r>
              <a:rPr lang="en-US" sz="2000" dirty="0">
                <a:solidFill>
                  <a:srgbClr val="FFFF00"/>
                </a:solidFill>
              </a:rPr>
              <a:t>+ 10xy</a:t>
            </a:r>
            <a:r>
              <a:rPr lang="en-US" sz="2000" baseline="30000" dirty="0">
                <a:solidFill>
                  <a:srgbClr val="FFFF00"/>
                </a:solidFill>
              </a:rPr>
              <a:t>2 </a:t>
            </a:r>
            <a:r>
              <a:rPr lang="en-US" sz="2000" dirty="0">
                <a:solidFill>
                  <a:srgbClr val="FFFF00"/>
                </a:solidFill>
              </a:rPr>
              <a:t>- 10xy + 3z</a:t>
            </a:r>
            <a:r>
              <a:rPr lang="en-US" sz="2000" baseline="30000" dirty="0">
                <a:solidFill>
                  <a:srgbClr val="FFFF00"/>
                </a:solidFill>
              </a:rPr>
              <a:t>2</a:t>
            </a:r>
            <a:r>
              <a:rPr lang="en-US" sz="2000" baseline="-25000" dirty="0">
                <a:solidFill>
                  <a:srgbClr val="FFFF00"/>
                </a:solidFill>
              </a:rPr>
              <a:t> </a:t>
            </a:r>
            <a:r>
              <a:rPr lang="en-US" sz="2000" baseline="30000" dirty="0">
                <a:solidFill>
                  <a:srgbClr val="FFFF00"/>
                </a:solidFill>
              </a:rPr>
              <a:t>   </a:t>
            </a:r>
            <a:endParaRPr lang="en-US" sz="2000" dirty="0">
              <a:solidFill>
                <a:srgbClr val="FFFF00"/>
              </a:solidFill>
            </a:endParaRPr>
          </a:p>
          <a:p>
            <a:pPr lvl="1" eaLnBrk="1" hangingPunct="1">
              <a:lnSpc>
                <a:spcPct val="120000"/>
              </a:lnSpc>
              <a:buFontTx/>
              <a:buNone/>
              <a:defRPr/>
            </a:pPr>
            <a:r>
              <a:rPr lang="en-US" sz="2000" dirty="0">
                <a:solidFill>
                  <a:srgbClr val="FFFF00"/>
                </a:solidFill>
              </a:rPr>
              <a:t>f</a:t>
            </a:r>
            <a:r>
              <a:rPr lang="en-US" sz="2000" baseline="-25000" dirty="0">
                <a:solidFill>
                  <a:srgbClr val="FFFF00"/>
                </a:solidFill>
              </a:rPr>
              <a:t>2</a:t>
            </a:r>
            <a:r>
              <a:rPr lang="en-US" sz="2000" dirty="0">
                <a:solidFill>
                  <a:srgbClr val="FFFF00"/>
                </a:solidFill>
              </a:rPr>
              <a:t> = 3x</a:t>
            </a:r>
            <a:r>
              <a:rPr lang="en-US" sz="2000" baseline="30000" dirty="0">
                <a:solidFill>
                  <a:srgbClr val="FFFF00"/>
                </a:solidFill>
              </a:rPr>
              <a:t>2</a:t>
            </a:r>
            <a:r>
              <a:rPr lang="en-US" sz="2000" dirty="0">
                <a:solidFill>
                  <a:srgbClr val="FFFF00"/>
                </a:solidFill>
              </a:rPr>
              <a:t>y</a:t>
            </a:r>
            <a:r>
              <a:rPr lang="en-US" sz="2000" baseline="30000" dirty="0">
                <a:solidFill>
                  <a:srgbClr val="FFFF00"/>
                </a:solidFill>
              </a:rPr>
              <a:t>2 </a:t>
            </a:r>
            <a:r>
              <a:rPr lang="en-US" sz="2000" dirty="0">
                <a:solidFill>
                  <a:srgbClr val="FFFF00"/>
                </a:solidFill>
              </a:rPr>
              <a:t>- 3x</a:t>
            </a:r>
            <a:r>
              <a:rPr lang="en-US" sz="2000" baseline="30000" dirty="0">
                <a:solidFill>
                  <a:srgbClr val="FFFF00"/>
                </a:solidFill>
              </a:rPr>
              <a:t>2</a:t>
            </a:r>
            <a:r>
              <a:rPr lang="en-US" sz="2000" dirty="0">
                <a:solidFill>
                  <a:srgbClr val="FFFF00"/>
                </a:solidFill>
              </a:rPr>
              <a:t>y</a:t>
            </a:r>
            <a:r>
              <a:rPr lang="en-US" sz="2000" baseline="30000" dirty="0">
                <a:solidFill>
                  <a:srgbClr val="FFFF00"/>
                </a:solidFill>
              </a:rPr>
              <a:t> </a:t>
            </a:r>
            <a:r>
              <a:rPr lang="en-US" sz="2000" dirty="0">
                <a:solidFill>
                  <a:srgbClr val="FFFF00"/>
                </a:solidFill>
              </a:rPr>
              <a:t>- 3xy</a:t>
            </a:r>
            <a:r>
              <a:rPr lang="en-US" sz="2000" baseline="30000" dirty="0">
                <a:solidFill>
                  <a:srgbClr val="FFFF00"/>
                </a:solidFill>
              </a:rPr>
              <a:t>2 </a:t>
            </a:r>
            <a:r>
              <a:rPr lang="en-US" sz="2000" dirty="0">
                <a:solidFill>
                  <a:srgbClr val="FFFF00"/>
                </a:solidFill>
              </a:rPr>
              <a:t>+ 3xy + </a:t>
            </a:r>
            <a:r>
              <a:rPr lang="en-US" sz="2000" dirty="0" err="1">
                <a:solidFill>
                  <a:srgbClr val="FFFF00"/>
                </a:solidFill>
              </a:rPr>
              <a:t>z</a:t>
            </a:r>
            <a:r>
              <a:rPr lang="en-US" sz="2000" dirty="0">
                <a:solidFill>
                  <a:srgbClr val="FFFF00"/>
                </a:solidFill>
              </a:rPr>
              <a:t> + 1</a:t>
            </a:r>
          </a:p>
          <a:p>
            <a:pPr lvl="1" eaLnBrk="1" hangingPunct="1">
              <a:lnSpc>
                <a:spcPct val="120000"/>
              </a:lnSpc>
              <a:buFontTx/>
              <a:buNone/>
              <a:defRPr/>
            </a:pPr>
            <a:endParaRPr lang="en-US" sz="2000" baseline="-25000" dirty="0">
              <a:solidFill>
                <a:srgbClr val="FFFF00"/>
              </a:solidFill>
            </a:endParaRPr>
          </a:p>
          <a:p>
            <a:pPr lvl="1" eaLnBrk="1" hangingPunct="1">
              <a:lnSpc>
                <a:spcPct val="120000"/>
              </a:lnSpc>
              <a:buFontTx/>
              <a:buNone/>
              <a:defRPr/>
            </a:pPr>
            <a:endParaRPr lang="en-US" sz="2000" baseline="-25000" dirty="0">
              <a:solidFill>
                <a:srgbClr val="FFFF00"/>
              </a:solidFill>
            </a:endParaRPr>
          </a:p>
          <a:p>
            <a:pPr lvl="1" eaLnBrk="1" hangingPunct="1">
              <a:lnSpc>
                <a:spcPct val="120000"/>
              </a:lnSpc>
              <a:buFontTx/>
              <a:buNone/>
              <a:defRPr/>
            </a:pPr>
            <a:r>
              <a:rPr lang="en-US" sz="2000" dirty="0">
                <a:solidFill>
                  <a:srgbClr val="FFFF00"/>
                </a:solidFill>
              </a:rPr>
              <a:t>d</a:t>
            </a:r>
            <a:r>
              <a:rPr lang="en-US" sz="2000" baseline="-25000" dirty="0">
                <a:solidFill>
                  <a:srgbClr val="FFFF00"/>
                </a:solidFill>
              </a:rPr>
              <a:t>1</a:t>
            </a:r>
            <a:r>
              <a:rPr lang="en-US" sz="2000" dirty="0">
                <a:solidFill>
                  <a:srgbClr val="FFFF00"/>
                </a:solidFill>
              </a:rPr>
              <a:t> = x(x-1)y(y-1)</a:t>
            </a:r>
          </a:p>
          <a:p>
            <a:pPr lvl="1" eaLnBrk="1" hangingPunct="1">
              <a:lnSpc>
                <a:spcPct val="120000"/>
              </a:lnSpc>
              <a:buFontTx/>
              <a:buNone/>
              <a:defRPr/>
            </a:pPr>
            <a:r>
              <a:rPr lang="en-US" sz="2000" dirty="0">
                <a:solidFill>
                  <a:srgbClr val="FFFF00"/>
                </a:solidFill>
              </a:rPr>
              <a:t>f</a:t>
            </a:r>
            <a:r>
              <a:rPr lang="en-US" sz="2000" baseline="-25000" dirty="0">
                <a:solidFill>
                  <a:srgbClr val="FFFF00"/>
                </a:solidFill>
              </a:rPr>
              <a:t>1</a:t>
            </a:r>
            <a:r>
              <a:rPr lang="en-US" sz="2000" dirty="0">
                <a:solidFill>
                  <a:srgbClr val="FFFF00"/>
                </a:solidFill>
              </a:rPr>
              <a:t> = 5d</a:t>
            </a:r>
            <a:r>
              <a:rPr lang="en-US" sz="2000" baseline="-25000" dirty="0">
                <a:solidFill>
                  <a:srgbClr val="FFFF00"/>
                </a:solidFill>
              </a:rPr>
              <a:t>1</a:t>
            </a:r>
            <a:r>
              <a:rPr lang="en-US" sz="2000" dirty="0">
                <a:solidFill>
                  <a:srgbClr val="FFFF00"/>
                </a:solidFill>
              </a:rPr>
              <a:t>(x-2) + 3z</a:t>
            </a:r>
            <a:r>
              <a:rPr lang="en-US" sz="2000" baseline="30000" dirty="0">
                <a:solidFill>
                  <a:srgbClr val="FFFF00"/>
                </a:solidFill>
              </a:rPr>
              <a:t>2</a:t>
            </a:r>
            <a:r>
              <a:rPr lang="en-US" sz="2000" baseline="-25000" dirty="0">
                <a:solidFill>
                  <a:srgbClr val="FFFF00"/>
                </a:solidFill>
              </a:rPr>
              <a:t> </a:t>
            </a:r>
            <a:endParaRPr lang="en-US" sz="2000" dirty="0">
              <a:solidFill>
                <a:srgbClr val="FFFF00"/>
              </a:solidFill>
              <a:ea typeface="Times New Roman" charset="0"/>
              <a:cs typeface="Times New Roman" charset="0"/>
            </a:endParaRPr>
          </a:p>
          <a:p>
            <a:pPr lvl="1" eaLnBrk="1" hangingPunct="1">
              <a:lnSpc>
                <a:spcPct val="120000"/>
              </a:lnSpc>
              <a:buFontTx/>
              <a:buNone/>
              <a:defRPr/>
            </a:pPr>
            <a:r>
              <a:rPr lang="en-US" sz="2000" dirty="0">
                <a:solidFill>
                  <a:srgbClr val="FFFF00"/>
                </a:solidFill>
              </a:rPr>
              <a:t>f</a:t>
            </a:r>
            <a:r>
              <a:rPr lang="en-US" sz="2000" baseline="-25000" dirty="0">
                <a:solidFill>
                  <a:srgbClr val="FFFF00"/>
                </a:solidFill>
              </a:rPr>
              <a:t>2</a:t>
            </a:r>
            <a:r>
              <a:rPr lang="en-US" sz="2000" dirty="0">
                <a:solidFill>
                  <a:srgbClr val="FFFF00"/>
                </a:solidFill>
              </a:rPr>
              <a:t> = 3d</a:t>
            </a:r>
            <a:r>
              <a:rPr lang="en-US" sz="2000" baseline="-25000" dirty="0">
                <a:solidFill>
                  <a:srgbClr val="FFFF00"/>
                </a:solidFill>
              </a:rPr>
              <a:t>1</a:t>
            </a:r>
            <a:r>
              <a:rPr lang="en-US" sz="2000" dirty="0">
                <a:solidFill>
                  <a:srgbClr val="FFFF00"/>
                </a:solidFill>
              </a:rPr>
              <a:t> + </a:t>
            </a:r>
            <a:r>
              <a:rPr lang="en-US" sz="2000" dirty="0" err="1">
                <a:solidFill>
                  <a:srgbClr val="FFFF00"/>
                </a:solidFill>
              </a:rPr>
              <a:t>z</a:t>
            </a:r>
            <a:r>
              <a:rPr lang="en-US" sz="2000" dirty="0">
                <a:solidFill>
                  <a:srgbClr val="FFFF00"/>
                </a:solidFill>
              </a:rPr>
              <a:t> + 1</a:t>
            </a:r>
            <a:endParaRPr lang="en-US" sz="2000" baseline="-25000" dirty="0">
              <a:solidFill>
                <a:srgbClr val="FFFF00"/>
              </a:solidFill>
            </a:endParaRPr>
          </a:p>
          <a:p>
            <a:pPr lvl="1" eaLnBrk="1" hangingPunct="1">
              <a:lnSpc>
                <a:spcPct val="120000"/>
              </a:lnSpc>
              <a:defRPr/>
            </a:pPr>
            <a:endParaRPr lang="en-US" sz="2000" baseline="-25000" dirty="0">
              <a:solidFill>
                <a:srgbClr val="FFFF00"/>
              </a:solidFill>
            </a:endParaRPr>
          </a:p>
          <a:p>
            <a:pPr lvl="1" eaLnBrk="1" hangingPunct="1">
              <a:lnSpc>
                <a:spcPct val="120000"/>
              </a:lnSpc>
              <a:buFontTx/>
              <a:buNone/>
              <a:defRPr/>
            </a:pPr>
            <a:endParaRPr lang="en-US" sz="2000" baseline="-250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229600" cy="808038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>
                <a:solidFill>
                  <a:srgbClr val="FFFF00"/>
                </a:solidFill>
                <a:ea typeface="+mj-ea"/>
                <a:cs typeface="+mj-cs"/>
              </a:rPr>
              <a:t>Optimization techniques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85800"/>
            <a:ext cx="9144000" cy="6172200"/>
          </a:xfrm>
        </p:spPr>
        <p:txBody>
          <a:bodyPr/>
          <a:lstStyle/>
          <a:p>
            <a:pPr marL="609600" indent="-609600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Char char="Ø"/>
              <a:defRPr/>
            </a:pPr>
            <a:r>
              <a:rPr lang="en-US" sz="2400">
                <a:solidFill>
                  <a:srgbClr val="FFFF00"/>
                </a:solidFill>
                <a:latin typeface="Arial" charset="0"/>
                <a:ea typeface="+mn-ea"/>
                <a:cs typeface="+mn-cs"/>
              </a:rPr>
              <a:t>Square-free factorization</a:t>
            </a:r>
          </a:p>
          <a:p>
            <a:pPr marL="609600" indent="-609600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None/>
              <a:defRPr/>
            </a:pPr>
            <a:endParaRPr lang="en-US" sz="2400">
              <a:solidFill>
                <a:srgbClr val="FFFF00"/>
              </a:solidFill>
              <a:latin typeface="Arial" charset="0"/>
              <a:ea typeface="+mn-ea"/>
              <a:cs typeface="+mn-cs"/>
            </a:endParaRP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Let F be an integral domain Z</a:t>
            </a: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A polynomial u in F[x] is square-free if there is no </a:t>
            </a:r>
            <a:r>
              <a:rPr lang="en-US" sz="2000" i="1">
                <a:solidFill>
                  <a:srgbClr val="FFFF00"/>
                </a:solidFill>
                <a:latin typeface="Arial" charset="0"/>
              </a:rPr>
              <a:t>polynomial</a:t>
            </a:r>
            <a:r>
              <a:rPr lang="en-US" sz="2000">
                <a:solidFill>
                  <a:srgbClr val="FFFF00"/>
                </a:solidFill>
                <a:latin typeface="Arial" charset="0"/>
              </a:rPr>
              <a:t> v in F[x] with deg(v, x) &gt; 0, such that  v</a:t>
            </a:r>
            <a:r>
              <a:rPr lang="en-US" sz="2000" baseline="30000">
                <a:solidFill>
                  <a:srgbClr val="FFFF00"/>
                </a:solidFill>
              </a:rPr>
              <a:t>2</a:t>
            </a:r>
            <a:r>
              <a:rPr lang="en-US" sz="2000">
                <a:solidFill>
                  <a:srgbClr val="FFFF00"/>
                </a:solidFill>
                <a:latin typeface="Arial" charset="0"/>
              </a:rPr>
              <a:t> | u.</a:t>
            </a: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endParaRPr lang="en-US" sz="2000">
              <a:solidFill>
                <a:srgbClr val="FFFF00"/>
              </a:solidFill>
              <a:latin typeface="Arial" charset="0"/>
            </a:endParaRP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</a:rPr>
              <a:t>u</a:t>
            </a:r>
            <a:r>
              <a:rPr lang="en-US" sz="2000" baseline="-25000">
                <a:solidFill>
                  <a:srgbClr val="FFFF00"/>
                </a:solidFill>
              </a:rPr>
              <a:t>1</a:t>
            </a:r>
            <a:r>
              <a:rPr lang="en-US" sz="2000">
                <a:solidFill>
                  <a:srgbClr val="FFFF00"/>
                </a:solidFill>
              </a:rPr>
              <a:t> = x</a:t>
            </a:r>
            <a:r>
              <a:rPr lang="en-US" sz="2000" baseline="30000">
                <a:solidFill>
                  <a:srgbClr val="FFFF00"/>
                </a:solidFill>
              </a:rPr>
              <a:t>2</a:t>
            </a:r>
            <a:r>
              <a:rPr lang="en-US" sz="2000">
                <a:solidFill>
                  <a:srgbClr val="FFFF00"/>
                </a:solidFill>
              </a:rPr>
              <a:t> + 3x + 2; u</a:t>
            </a:r>
            <a:r>
              <a:rPr lang="en-US" sz="2000" baseline="-25000">
                <a:solidFill>
                  <a:srgbClr val="FFFF00"/>
                </a:solidFill>
              </a:rPr>
              <a:t>1</a:t>
            </a:r>
            <a:r>
              <a:rPr lang="en-US" sz="2000">
                <a:solidFill>
                  <a:srgbClr val="FFFF00"/>
                </a:solidFill>
              </a:rPr>
              <a:t> = (x+1)(x+2) is square-free</a:t>
            </a:r>
            <a:r>
              <a:rPr lang="en-US" sz="2000" baseline="-25000">
                <a:solidFill>
                  <a:srgbClr val="FFFF00"/>
                </a:solidFill>
              </a:rPr>
              <a:t> </a:t>
            </a:r>
          </a:p>
          <a:p>
            <a:pPr marL="1009650" lvl="1" indent="-609600" eaLnBrk="1" hangingPunct="1">
              <a:lnSpc>
                <a:spcPct val="120000"/>
              </a:lnSpc>
              <a:buFontTx/>
              <a:buNone/>
              <a:defRPr/>
            </a:pPr>
            <a:endParaRPr lang="en-US" sz="2000" baseline="30000">
              <a:solidFill>
                <a:srgbClr val="FFFF00"/>
              </a:solidFill>
            </a:endParaRP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</a:rPr>
              <a:t>u</a:t>
            </a:r>
            <a:r>
              <a:rPr lang="en-US" sz="2000" baseline="-25000">
                <a:solidFill>
                  <a:srgbClr val="FFFF00"/>
                </a:solidFill>
              </a:rPr>
              <a:t>2</a:t>
            </a:r>
            <a:r>
              <a:rPr lang="en-US" sz="2000">
                <a:solidFill>
                  <a:srgbClr val="FFFF00"/>
                </a:solidFill>
              </a:rPr>
              <a:t> = x</a:t>
            </a:r>
            <a:r>
              <a:rPr lang="en-US" sz="2000" baseline="30000">
                <a:solidFill>
                  <a:srgbClr val="FFFF00"/>
                </a:solidFill>
              </a:rPr>
              <a:t>4</a:t>
            </a:r>
            <a:r>
              <a:rPr lang="en-US" sz="2000">
                <a:solidFill>
                  <a:srgbClr val="FFFF00"/>
                </a:solidFill>
              </a:rPr>
              <a:t> + 7x</a:t>
            </a:r>
            <a:r>
              <a:rPr lang="en-US" sz="2000" baseline="30000">
                <a:solidFill>
                  <a:srgbClr val="FFFF00"/>
                </a:solidFill>
              </a:rPr>
              <a:t>3 </a:t>
            </a:r>
            <a:r>
              <a:rPr lang="en-US" sz="2000">
                <a:solidFill>
                  <a:srgbClr val="FFFF00"/>
                </a:solidFill>
              </a:rPr>
              <a:t>+ 18x</a:t>
            </a:r>
            <a:r>
              <a:rPr lang="en-US" sz="2000" baseline="30000">
                <a:solidFill>
                  <a:srgbClr val="FFFF00"/>
                </a:solidFill>
              </a:rPr>
              <a:t>2</a:t>
            </a:r>
            <a:r>
              <a:rPr lang="en-US" sz="2000">
                <a:solidFill>
                  <a:srgbClr val="FFFF00"/>
                </a:solidFill>
              </a:rPr>
              <a:t> + 20x + 8;</a:t>
            </a:r>
          </a:p>
          <a:p>
            <a:pPr marL="1009650" lvl="1" indent="-609600" eaLnBrk="1" hangingPunct="1">
              <a:lnSpc>
                <a:spcPct val="120000"/>
              </a:lnSpc>
              <a:buFontTx/>
              <a:buNone/>
              <a:defRPr/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	</a:t>
            </a:r>
            <a:r>
              <a:rPr lang="en-US" sz="2000">
                <a:solidFill>
                  <a:srgbClr val="FFFF00"/>
                </a:solidFill>
              </a:rPr>
              <a:t> u</a:t>
            </a:r>
            <a:r>
              <a:rPr lang="en-US" sz="2000" baseline="-25000">
                <a:solidFill>
                  <a:srgbClr val="FFFF00"/>
                </a:solidFill>
              </a:rPr>
              <a:t>2</a:t>
            </a:r>
            <a:r>
              <a:rPr lang="en-US" sz="2000">
                <a:solidFill>
                  <a:srgbClr val="FFFF00"/>
                </a:solidFill>
              </a:rPr>
              <a:t> = (x+1)(x+2)</a:t>
            </a:r>
            <a:r>
              <a:rPr lang="en-US" sz="2000" baseline="30000">
                <a:solidFill>
                  <a:srgbClr val="FFFF00"/>
                </a:solidFill>
              </a:rPr>
              <a:t>2</a:t>
            </a:r>
            <a:r>
              <a:rPr lang="en-US" sz="2000">
                <a:solidFill>
                  <a:srgbClr val="FFFF00"/>
                </a:solidFill>
              </a:rPr>
              <a:t> is not square-free!!! </a:t>
            </a:r>
            <a:endParaRPr lang="en-US" sz="2000">
              <a:solidFill>
                <a:srgbClr val="FFFF00"/>
              </a:solidFill>
              <a:latin typeface="Arial" charset="0"/>
            </a:endParaRP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endParaRPr lang="en-US" sz="2000">
              <a:solidFill>
                <a:srgbClr val="FFFF00"/>
              </a:solidFill>
              <a:latin typeface="Arial" charset="0"/>
            </a:endParaRPr>
          </a:p>
          <a:p>
            <a:pPr marL="1009650" lvl="1" indent="-609600" eaLnBrk="1" hangingPunct="1">
              <a:lnSpc>
                <a:spcPct val="120000"/>
              </a:lnSpc>
              <a:buFontTx/>
              <a:buNone/>
              <a:defRPr/>
            </a:pPr>
            <a:endParaRPr lang="en-US" sz="2000" baseline="-25000">
              <a:solidFill>
                <a:srgbClr val="FFFF00"/>
              </a:solidFill>
            </a:endParaRP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endParaRPr lang="en-US" sz="2000">
              <a:solidFill>
                <a:srgbClr val="FFFF00"/>
              </a:solidFill>
              <a:latin typeface="Arial" charset="0"/>
            </a:endParaRP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endParaRPr lang="en-US" sz="2000">
              <a:solidFill>
                <a:srgbClr val="FFFF00"/>
              </a:solidFill>
              <a:latin typeface="Arial" charset="0"/>
            </a:endParaRPr>
          </a:p>
          <a:p>
            <a:pPr marL="609600" indent="-609600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None/>
              <a:defRPr/>
            </a:pPr>
            <a:endParaRPr lang="en-US" sz="2400">
              <a:solidFill>
                <a:srgbClr val="FFFF00"/>
              </a:solidFill>
              <a:latin typeface="Arial" charset="0"/>
              <a:ea typeface="+mn-ea"/>
              <a:cs typeface="+mn-cs"/>
            </a:endParaRPr>
          </a:p>
          <a:p>
            <a:pPr marL="609600" indent="-609600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None/>
              <a:defRPr/>
            </a:pPr>
            <a:endParaRPr lang="en-US" sz="2000">
              <a:solidFill>
                <a:srgbClr val="FFFF00"/>
              </a:solidFill>
              <a:latin typeface="Arial" charset="0"/>
              <a:ea typeface="+mn-ea"/>
              <a:cs typeface="+mn-cs"/>
            </a:endParaRPr>
          </a:p>
          <a:p>
            <a:pPr marL="609600" indent="-609600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None/>
              <a:defRPr/>
            </a:pPr>
            <a:endParaRPr lang="en-US" sz="2000">
              <a:solidFill>
                <a:srgbClr val="FFFF00"/>
              </a:solidFill>
              <a:effectLst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229600" cy="808038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>
                <a:solidFill>
                  <a:srgbClr val="FFFF00"/>
                </a:solidFill>
                <a:ea typeface="+mj-ea"/>
                <a:cs typeface="+mj-cs"/>
              </a:rPr>
              <a:t>Optimization techniques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85800"/>
            <a:ext cx="9144000" cy="6172200"/>
          </a:xfrm>
        </p:spPr>
        <p:txBody>
          <a:bodyPr/>
          <a:lstStyle/>
          <a:p>
            <a:pPr marL="609600" indent="-609600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Char char="Ø"/>
              <a:defRPr/>
            </a:pPr>
            <a:r>
              <a:rPr lang="en-US" sz="2400">
                <a:solidFill>
                  <a:srgbClr val="FFFF00"/>
                </a:solidFill>
                <a:latin typeface="Arial" charset="0"/>
                <a:ea typeface="+mn-ea"/>
                <a:cs typeface="+mn-cs"/>
              </a:rPr>
              <a:t>Common Coefficient Extraction</a:t>
            </a:r>
          </a:p>
          <a:p>
            <a:pPr marL="609600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400">
                <a:solidFill>
                  <a:srgbClr val="FFFF00"/>
                </a:solidFill>
                <a:latin typeface="Arial" charset="0"/>
                <a:ea typeface="+mn-ea"/>
                <a:cs typeface="+mn-cs"/>
              </a:rPr>
              <a:t>P = 8x + 16y + 24z;</a:t>
            </a: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</a:rPr>
              <a:t>P</a:t>
            </a:r>
            <a:r>
              <a:rPr lang="en-US" sz="2000" baseline="-25000">
                <a:solidFill>
                  <a:srgbClr val="FFFF00"/>
                </a:solidFill>
              </a:rPr>
              <a:t>1</a:t>
            </a:r>
            <a:r>
              <a:rPr lang="en-US" sz="2000">
                <a:solidFill>
                  <a:srgbClr val="FFFF00"/>
                </a:solidFill>
              </a:rPr>
              <a:t> = 2(4x + 8y + 12z);</a:t>
            </a: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</a:rPr>
              <a:t>P</a:t>
            </a:r>
            <a:r>
              <a:rPr lang="en-US" sz="2000" baseline="-25000">
                <a:solidFill>
                  <a:srgbClr val="FFFF00"/>
                </a:solidFill>
              </a:rPr>
              <a:t>2</a:t>
            </a:r>
            <a:r>
              <a:rPr lang="en-US" sz="2000">
                <a:solidFill>
                  <a:srgbClr val="FFFF00"/>
                </a:solidFill>
              </a:rPr>
              <a:t> = 4(2x + 4y + 6z);</a:t>
            </a: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</a:rPr>
              <a:t>P</a:t>
            </a:r>
            <a:r>
              <a:rPr lang="en-US" sz="2000" baseline="-25000">
                <a:solidFill>
                  <a:srgbClr val="FFFF00"/>
                </a:solidFill>
              </a:rPr>
              <a:t>3</a:t>
            </a:r>
            <a:r>
              <a:rPr lang="en-US" sz="2000">
                <a:solidFill>
                  <a:srgbClr val="FFFF00"/>
                </a:solidFill>
              </a:rPr>
              <a:t> = 8(x + 2y + 3z); best transformation</a:t>
            </a: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endParaRPr lang="en-US" sz="2000">
              <a:solidFill>
                <a:srgbClr val="FFFF00"/>
              </a:solidFill>
            </a:endParaRP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</a:rPr>
              <a:t>Use GCD computation</a:t>
            </a: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</a:rPr>
              <a:t>Get the coefficients (a</a:t>
            </a:r>
            <a:r>
              <a:rPr lang="en-US" sz="2000" baseline="-25000">
                <a:solidFill>
                  <a:srgbClr val="FFFF00"/>
                </a:solidFill>
              </a:rPr>
              <a:t>is</a:t>
            </a:r>
            <a:r>
              <a:rPr lang="en-US" sz="2000">
                <a:solidFill>
                  <a:srgbClr val="FFFF00"/>
                </a:solidFill>
              </a:rPr>
              <a:t>)</a:t>
            </a: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</a:rPr>
              <a:t>Compute GCD of every pair (a</a:t>
            </a:r>
            <a:r>
              <a:rPr lang="en-US" sz="2000" baseline="-25000">
                <a:solidFill>
                  <a:srgbClr val="FFFF00"/>
                </a:solidFill>
              </a:rPr>
              <a:t>i</a:t>
            </a:r>
            <a:r>
              <a:rPr lang="en-US" sz="2000">
                <a:solidFill>
                  <a:srgbClr val="FFFF00"/>
                </a:solidFill>
              </a:rPr>
              <a:t>, a</a:t>
            </a:r>
            <a:r>
              <a:rPr lang="en-US" sz="2000" baseline="-25000">
                <a:solidFill>
                  <a:srgbClr val="FFFF00"/>
                </a:solidFill>
              </a:rPr>
              <a:t>j</a:t>
            </a:r>
            <a:r>
              <a:rPr lang="en-US" sz="2000">
                <a:solidFill>
                  <a:srgbClr val="FFFF00"/>
                </a:solidFill>
              </a:rPr>
              <a:t>)</a:t>
            </a: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</a:rPr>
              <a:t>Retain GCDs &gt; atleast (a</a:t>
            </a:r>
            <a:r>
              <a:rPr lang="en-US" sz="2000" baseline="-25000">
                <a:solidFill>
                  <a:srgbClr val="FFFF00"/>
                </a:solidFill>
              </a:rPr>
              <a:t>i</a:t>
            </a:r>
            <a:r>
              <a:rPr lang="en-US" sz="2000">
                <a:solidFill>
                  <a:srgbClr val="FFFF00"/>
                </a:solidFill>
              </a:rPr>
              <a:t>, a</a:t>
            </a:r>
            <a:r>
              <a:rPr lang="en-US" sz="2000" baseline="-25000">
                <a:solidFill>
                  <a:srgbClr val="FFFF00"/>
                </a:solidFill>
              </a:rPr>
              <a:t>j</a:t>
            </a:r>
            <a:r>
              <a:rPr lang="en-US" sz="2000">
                <a:solidFill>
                  <a:srgbClr val="FFFF00"/>
                </a:solidFill>
              </a:rPr>
              <a:t>)</a:t>
            </a: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</a:rPr>
              <a:t>Arrange GCDs in decreasing order, perform extraction</a:t>
            </a: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</a:rPr>
              <a:t>Update GCD list and continue…</a:t>
            </a: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endParaRPr lang="en-US" sz="2000">
              <a:solidFill>
                <a:srgbClr val="FFFF00"/>
              </a:solidFill>
            </a:endParaRP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endParaRPr lang="en-US" sz="2000">
              <a:solidFill>
                <a:srgbClr val="FFFF00"/>
              </a:solidFill>
            </a:endParaRP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endParaRPr lang="en-US" sz="2000">
              <a:solidFill>
                <a:srgbClr val="FFFF00"/>
              </a:solidFill>
            </a:endParaRPr>
          </a:p>
          <a:p>
            <a:pPr marL="1409700" lvl="2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endParaRPr lang="en-US" sz="1600">
              <a:solidFill>
                <a:srgbClr val="FFFF00"/>
              </a:solidFill>
              <a:latin typeface="Arial" charset="0"/>
            </a:endParaRP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endParaRPr lang="en-US" sz="2000">
              <a:solidFill>
                <a:srgbClr val="FFFF00"/>
              </a:solidFill>
              <a:latin typeface="Arial" charset="0"/>
            </a:endParaRPr>
          </a:p>
          <a:p>
            <a:pPr marL="1009650" lvl="1" indent="-609600" eaLnBrk="1" hangingPunct="1">
              <a:lnSpc>
                <a:spcPct val="120000"/>
              </a:lnSpc>
              <a:buFontTx/>
              <a:buNone/>
              <a:defRPr/>
            </a:pPr>
            <a:endParaRPr lang="en-US" sz="2000" baseline="-25000">
              <a:solidFill>
                <a:srgbClr val="FFFF00"/>
              </a:solidFill>
            </a:endParaRP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endParaRPr lang="en-US" sz="2000">
              <a:solidFill>
                <a:srgbClr val="FFFF00"/>
              </a:solidFill>
              <a:latin typeface="Arial" charset="0"/>
            </a:endParaRP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endParaRPr lang="en-US" sz="2000">
              <a:solidFill>
                <a:srgbClr val="FFFF00"/>
              </a:solidFill>
              <a:latin typeface="Arial" charset="0"/>
            </a:endParaRPr>
          </a:p>
          <a:p>
            <a:pPr marL="609600" indent="-609600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None/>
              <a:defRPr/>
            </a:pPr>
            <a:endParaRPr lang="en-US" sz="2400">
              <a:solidFill>
                <a:srgbClr val="FFFF00"/>
              </a:solidFill>
              <a:latin typeface="Arial" charset="0"/>
              <a:ea typeface="+mn-ea"/>
              <a:cs typeface="+mn-cs"/>
            </a:endParaRPr>
          </a:p>
          <a:p>
            <a:pPr marL="609600" indent="-609600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None/>
              <a:defRPr/>
            </a:pPr>
            <a:endParaRPr lang="en-US" sz="2000">
              <a:solidFill>
                <a:srgbClr val="FFFF00"/>
              </a:solidFill>
              <a:latin typeface="Arial" charset="0"/>
              <a:ea typeface="+mn-ea"/>
              <a:cs typeface="+mn-cs"/>
            </a:endParaRPr>
          </a:p>
          <a:p>
            <a:pPr marL="609600" indent="-609600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None/>
              <a:defRPr/>
            </a:pPr>
            <a:endParaRPr lang="en-US" sz="2000">
              <a:solidFill>
                <a:srgbClr val="FFFF00"/>
              </a:solidFill>
              <a:effectLst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229600" cy="808038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>
                <a:solidFill>
                  <a:srgbClr val="FFFF00"/>
                </a:solidFill>
                <a:ea typeface="+mj-ea"/>
                <a:cs typeface="+mj-cs"/>
              </a:rPr>
              <a:t>Optimization techniques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85800"/>
            <a:ext cx="9144000" cy="6172200"/>
          </a:xfrm>
        </p:spPr>
        <p:txBody>
          <a:bodyPr/>
          <a:lstStyle/>
          <a:p>
            <a:pPr marL="609600" indent="-609600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Char char="Ø"/>
              <a:defRPr/>
            </a:pPr>
            <a:r>
              <a:rPr lang="en-US" sz="2400">
                <a:solidFill>
                  <a:srgbClr val="FFFF00"/>
                </a:solidFill>
                <a:latin typeface="Arial" charset="0"/>
                <a:ea typeface="+mn-ea"/>
                <a:cs typeface="+mn-cs"/>
              </a:rPr>
              <a:t>Common Coefficient Extraction (Example)</a:t>
            </a:r>
          </a:p>
          <a:p>
            <a:pPr marL="609600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400">
                <a:solidFill>
                  <a:srgbClr val="FFFF00"/>
                </a:solidFill>
                <a:latin typeface="Arial" charset="0"/>
                <a:ea typeface="+mn-ea"/>
                <a:cs typeface="+mn-cs"/>
              </a:rPr>
              <a:t>P = 8x + 16y + 24z + 15a + 30b;</a:t>
            </a: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</a:rPr>
              <a:t>Coefficients {8, 16, 24, 15, 30}</a:t>
            </a: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</a:rPr>
              <a:t>GCD list {8, 8, 1, 2, 8, 1, 2, 1, 6, 15}</a:t>
            </a: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</a:rPr>
              <a:t>Reduced GCD list {8, 15} -&gt; decreasing order {15, 8}</a:t>
            </a: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endParaRPr lang="en-US" sz="2000">
              <a:solidFill>
                <a:srgbClr val="FFFF00"/>
              </a:solidFill>
            </a:endParaRP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</a:rPr>
              <a:t>Extracting  15 results in </a:t>
            </a: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</a:rPr>
              <a:t>P = 8x + 16y + 24z + 15(a + 2b);</a:t>
            </a: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endParaRPr lang="en-US" sz="2000">
              <a:solidFill>
                <a:srgbClr val="FFFF00"/>
              </a:solidFill>
            </a:endParaRP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</a:rPr>
              <a:t>Similarly, extracting 8 results in </a:t>
            </a: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</a:rPr>
              <a:t>P = 8(x + 2y + 3z) + 15(a + 2b);</a:t>
            </a: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endParaRPr lang="en-US" sz="2000">
              <a:solidFill>
                <a:srgbClr val="FFFF00"/>
              </a:solidFill>
            </a:endParaRP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endParaRPr lang="en-US" sz="2000">
              <a:solidFill>
                <a:srgbClr val="FFFF00"/>
              </a:solidFill>
            </a:endParaRPr>
          </a:p>
          <a:p>
            <a:pPr marL="1409700" lvl="2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endParaRPr lang="en-US" sz="1600">
              <a:solidFill>
                <a:srgbClr val="FFFF00"/>
              </a:solidFill>
              <a:latin typeface="Arial" charset="0"/>
            </a:endParaRP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endParaRPr lang="en-US" sz="2000">
              <a:solidFill>
                <a:srgbClr val="FFFF00"/>
              </a:solidFill>
              <a:latin typeface="Arial" charset="0"/>
            </a:endParaRPr>
          </a:p>
          <a:p>
            <a:pPr marL="1009650" lvl="1" indent="-609600" eaLnBrk="1" hangingPunct="1">
              <a:lnSpc>
                <a:spcPct val="120000"/>
              </a:lnSpc>
              <a:buFontTx/>
              <a:buNone/>
              <a:defRPr/>
            </a:pPr>
            <a:endParaRPr lang="en-US" sz="2000" baseline="-25000">
              <a:solidFill>
                <a:srgbClr val="FFFF00"/>
              </a:solidFill>
            </a:endParaRP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endParaRPr lang="en-US" sz="2000">
              <a:solidFill>
                <a:srgbClr val="FFFF00"/>
              </a:solidFill>
              <a:latin typeface="Arial" charset="0"/>
            </a:endParaRP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endParaRPr lang="en-US" sz="2000">
              <a:solidFill>
                <a:srgbClr val="FFFF00"/>
              </a:solidFill>
              <a:latin typeface="Arial" charset="0"/>
            </a:endParaRPr>
          </a:p>
          <a:p>
            <a:pPr marL="609600" indent="-609600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None/>
              <a:defRPr/>
            </a:pPr>
            <a:endParaRPr lang="en-US" sz="2400">
              <a:solidFill>
                <a:srgbClr val="FFFF00"/>
              </a:solidFill>
              <a:latin typeface="Arial" charset="0"/>
              <a:ea typeface="+mn-ea"/>
              <a:cs typeface="+mn-cs"/>
            </a:endParaRPr>
          </a:p>
          <a:p>
            <a:pPr marL="609600" indent="-609600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None/>
              <a:defRPr/>
            </a:pPr>
            <a:endParaRPr lang="en-US" sz="2000">
              <a:solidFill>
                <a:srgbClr val="FFFF00"/>
              </a:solidFill>
              <a:latin typeface="Arial" charset="0"/>
              <a:ea typeface="+mn-ea"/>
              <a:cs typeface="+mn-cs"/>
            </a:endParaRPr>
          </a:p>
          <a:p>
            <a:pPr marL="609600" indent="-609600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None/>
              <a:defRPr/>
            </a:pPr>
            <a:endParaRPr lang="en-US" sz="2000">
              <a:solidFill>
                <a:srgbClr val="FFFF00"/>
              </a:solidFill>
              <a:effectLst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229600" cy="808038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>
                <a:solidFill>
                  <a:srgbClr val="FFFF00"/>
                </a:solidFill>
                <a:ea typeface="+mj-ea"/>
                <a:cs typeface="+mj-cs"/>
              </a:rPr>
              <a:t>Optimization techniques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85800"/>
            <a:ext cx="9144000" cy="6172200"/>
          </a:xfrm>
        </p:spPr>
        <p:txBody>
          <a:bodyPr/>
          <a:lstStyle/>
          <a:p>
            <a:pPr marL="609600" indent="-609600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Char char="Ø"/>
              <a:defRPr/>
            </a:pPr>
            <a:r>
              <a:rPr lang="en-US" sz="2400">
                <a:solidFill>
                  <a:srgbClr val="FFFF00"/>
                </a:solidFill>
                <a:latin typeface="Arial" charset="0"/>
                <a:ea typeface="+mn-ea"/>
                <a:cs typeface="+mn-cs"/>
              </a:rPr>
              <a:t>Common Cube Extraction</a:t>
            </a:r>
          </a:p>
          <a:p>
            <a:pPr marL="609600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400">
                <a:solidFill>
                  <a:srgbClr val="FFFF00"/>
                </a:solidFill>
                <a:latin typeface="Arial" charset="0"/>
                <a:ea typeface="+mn-ea"/>
                <a:cs typeface="+mn-cs"/>
              </a:rPr>
              <a:t>Similar to kernel/co-kernel extraction (for variables…)</a:t>
            </a: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</a:rPr>
              <a:t>P</a:t>
            </a:r>
            <a:r>
              <a:rPr lang="en-US" sz="2000" baseline="-25000">
                <a:solidFill>
                  <a:srgbClr val="FFFF00"/>
                </a:solidFill>
              </a:rPr>
              <a:t>1</a:t>
            </a:r>
            <a:r>
              <a:rPr lang="en-US" sz="2000">
                <a:solidFill>
                  <a:srgbClr val="FFFF00"/>
                </a:solidFill>
              </a:rPr>
              <a:t> = x</a:t>
            </a:r>
            <a:r>
              <a:rPr lang="en-US" sz="2000" baseline="30000">
                <a:solidFill>
                  <a:srgbClr val="FFFF00"/>
                </a:solidFill>
              </a:rPr>
              <a:t>2</a:t>
            </a:r>
            <a:r>
              <a:rPr lang="en-US" sz="2000">
                <a:solidFill>
                  <a:srgbClr val="FFFF00"/>
                </a:solidFill>
              </a:rPr>
              <a:t>y + xyz;</a:t>
            </a: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</a:rPr>
              <a:t>P</a:t>
            </a:r>
            <a:r>
              <a:rPr lang="en-US" sz="2000" baseline="-25000">
                <a:solidFill>
                  <a:srgbClr val="FFFF00"/>
                </a:solidFill>
              </a:rPr>
              <a:t>2</a:t>
            </a:r>
            <a:r>
              <a:rPr lang="en-US" sz="2000">
                <a:solidFill>
                  <a:srgbClr val="FFFF00"/>
                </a:solidFill>
              </a:rPr>
              <a:t> = ab</a:t>
            </a:r>
            <a:r>
              <a:rPr lang="en-US" sz="2000" baseline="30000">
                <a:solidFill>
                  <a:srgbClr val="FFFF00"/>
                </a:solidFill>
              </a:rPr>
              <a:t>2</a:t>
            </a:r>
            <a:r>
              <a:rPr lang="en-US" sz="2000">
                <a:solidFill>
                  <a:srgbClr val="FFFF00"/>
                </a:solidFill>
              </a:rPr>
              <a:t>c</a:t>
            </a:r>
            <a:r>
              <a:rPr lang="en-US" sz="2000" baseline="30000">
                <a:solidFill>
                  <a:srgbClr val="FFFF00"/>
                </a:solidFill>
              </a:rPr>
              <a:t>3</a:t>
            </a:r>
            <a:r>
              <a:rPr lang="en-US" sz="2000">
                <a:solidFill>
                  <a:srgbClr val="FFFF00"/>
                </a:solidFill>
              </a:rPr>
              <a:t> + b</a:t>
            </a:r>
            <a:r>
              <a:rPr lang="en-US" sz="2000" baseline="30000">
                <a:solidFill>
                  <a:srgbClr val="FFFF00"/>
                </a:solidFill>
              </a:rPr>
              <a:t>2</a:t>
            </a:r>
            <a:r>
              <a:rPr lang="en-US" sz="2000">
                <a:solidFill>
                  <a:srgbClr val="FFFF00"/>
                </a:solidFill>
              </a:rPr>
              <a:t>c</a:t>
            </a:r>
            <a:r>
              <a:rPr lang="en-US" sz="2000" baseline="30000">
                <a:solidFill>
                  <a:srgbClr val="FFFF00"/>
                </a:solidFill>
              </a:rPr>
              <a:t>2</a:t>
            </a:r>
            <a:r>
              <a:rPr lang="en-US" sz="2000">
                <a:solidFill>
                  <a:srgbClr val="FFFF00"/>
                </a:solidFill>
              </a:rPr>
              <a:t>x;</a:t>
            </a: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</a:rPr>
              <a:t>P</a:t>
            </a:r>
            <a:r>
              <a:rPr lang="en-US" sz="2000" baseline="-25000">
                <a:solidFill>
                  <a:srgbClr val="FFFF00"/>
                </a:solidFill>
              </a:rPr>
              <a:t>3</a:t>
            </a:r>
            <a:r>
              <a:rPr lang="en-US" sz="2000">
                <a:solidFill>
                  <a:srgbClr val="FFFF00"/>
                </a:solidFill>
              </a:rPr>
              <a:t> = axz + x</a:t>
            </a:r>
            <a:r>
              <a:rPr lang="en-US" sz="2000" baseline="30000">
                <a:solidFill>
                  <a:srgbClr val="FFFF00"/>
                </a:solidFill>
              </a:rPr>
              <a:t>2</a:t>
            </a:r>
            <a:r>
              <a:rPr lang="en-US" sz="2000">
                <a:solidFill>
                  <a:srgbClr val="FFFF00"/>
                </a:solidFill>
              </a:rPr>
              <a:t>z</a:t>
            </a:r>
            <a:r>
              <a:rPr lang="en-US" sz="2000" baseline="30000">
                <a:solidFill>
                  <a:srgbClr val="FFFF00"/>
                </a:solidFill>
              </a:rPr>
              <a:t>2</a:t>
            </a:r>
            <a:r>
              <a:rPr lang="en-US" sz="2000">
                <a:solidFill>
                  <a:srgbClr val="FFFF00"/>
                </a:solidFill>
              </a:rPr>
              <a:t>b; </a:t>
            </a: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endParaRPr lang="en-US" sz="2000">
              <a:solidFill>
                <a:srgbClr val="FFFF00"/>
              </a:solidFill>
            </a:endParaRPr>
          </a:p>
          <a:p>
            <a:pPr marL="609600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400">
                <a:solidFill>
                  <a:srgbClr val="FFFF00"/>
                </a:solidFill>
                <a:ea typeface="+mn-ea"/>
                <a:cs typeface="+mn-cs"/>
              </a:rPr>
              <a:t>kernel/co-kernel extraction results in</a:t>
            </a: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</a:rPr>
              <a:t>P</a:t>
            </a:r>
            <a:r>
              <a:rPr lang="en-US" sz="2000" baseline="-25000">
                <a:solidFill>
                  <a:srgbClr val="FFFF00"/>
                </a:solidFill>
              </a:rPr>
              <a:t>1</a:t>
            </a:r>
            <a:r>
              <a:rPr lang="en-US" sz="2000">
                <a:solidFill>
                  <a:srgbClr val="FFFF00"/>
                </a:solidFill>
              </a:rPr>
              <a:t> = xy(x + z);</a:t>
            </a: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</a:rPr>
              <a:t>P</a:t>
            </a:r>
            <a:r>
              <a:rPr lang="en-US" sz="2000" baseline="-25000">
                <a:solidFill>
                  <a:srgbClr val="FFFF00"/>
                </a:solidFill>
              </a:rPr>
              <a:t>2</a:t>
            </a:r>
            <a:r>
              <a:rPr lang="en-US" sz="2000">
                <a:solidFill>
                  <a:srgbClr val="FFFF00"/>
                </a:solidFill>
              </a:rPr>
              <a:t> = b</a:t>
            </a:r>
            <a:r>
              <a:rPr lang="en-US" sz="2000" baseline="30000">
                <a:solidFill>
                  <a:srgbClr val="FFFF00"/>
                </a:solidFill>
              </a:rPr>
              <a:t>2</a:t>
            </a:r>
            <a:r>
              <a:rPr lang="en-US" sz="2000">
                <a:solidFill>
                  <a:srgbClr val="FFFF00"/>
                </a:solidFill>
              </a:rPr>
              <a:t>c</a:t>
            </a:r>
            <a:r>
              <a:rPr lang="en-US" sz="2000" baseline="30000">
                <a:solidFill>
                  <a:srgbClr val="FFFF00"/>
                </a:solidFill>
              </a:rPr>
              <a:t>2</a:t>
            </a:r>
            <a:r>
              <a:rPr lang="en-US" sz="2000">
                <a:solidFill>
                  <a:srgbClr val="FFFF00"/>
                </a:solidFill>
              </a:rPr>
              <a:t>(ac + x);</a:t>
            </a: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</a:rPr>
              <a:t>P</a:t>
            </a:r>
            <a:r>
              <a:rPr lang="en-US" sz="2000" baseline="-25000">
                <a:solidFill>
                  <a:srgbClr val="FFFF00"/>
                </a:solidFill>
              </a:rPr>
              <a:t>3</a:t>
            </a:r>
            <a:r>
              <a:rPr lang="en-US" sz="2000">
                <a:solidFill>
                  <a:srgbClr val="FFFF00"/>
                </a:solidFill>
              </a:rPr>
              <a:t> = xz(a + xzb); </a:t>
            </a:r>
          </a:p>
          <a:p>
            <a:pPr marL="609600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endParaRPr lang="en-US" sz="2400">
              <a:solidFill>
                <a:srgbClr val="FFFF00"/>
              </a:solidFill>
              <a:ea typeface="+mn-ea"/>
              <a:cs typeface="+mn-cs"/>
            </a:endParaRP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endParaRPr lang="en-US" sz="2000">
              <a:solidFill>
                <a:srgbClr val="FFFF00"/>
              </a:solidFill>
            </a:endParaRPr>
          </a:p>
          <a:p>
            <a:pPr marL="1409700" lvl="2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endParaRPr lang="en-US" sz="1600">
              <a:solidFill>
                <a:srgbClr val="FFFF00"/>
              </a:solidFill>
              <a:latin typeface="Arial" charset="0"/>
            </a:endParaRP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endParaRPr lang="en-US" sz="2000">
              <a:solidFill>
                <a:srgbClr val="FFFF00"/>
              </a:solidFill>
              <a:latin typeface="Arial" charset="0"/>
            </a:endParaRPr>
          </a:p>
          <a:p>
            <a:pPr marL="1009650" lvl="1" indent="-609600" eaLnBrk="1" hangingPunct="1">
              <a:lnSpc>
                <a:spcPct val="120000"/>
              </a:lnSpc>
              <a:buFontTx/>
              <a:buNone/>
              <a:defRPr/>
            </a:pPr>
            <a:endParaRPr lang="en-US" sz="2000" baseline="-25000">
              <a:solidFill>
                <a:srgbClr val="FFFF00"/>
              </a:solidFill>
            </a:endParaRP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endParaRPr lang="en-US" sz="2000">
              <a:solidFill>
                <a:srgbClr val="FFFF00"/>
              </a:solidFill>
              <a:latin typeface="Arial" charset="0"/>
            </a:endParaRP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endParaRPr lang="en-US" sz="2000">
              <a:solidFill>
                <a:srgbClr val="FFFF00"/>
              </a:solidFill>
              <a:latin typeface="Arial" charset="0"/>
            </a:endParaRPr>
          </a:p>
          <a:p>
            <a:pPr marL="609600" indent="-609600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None/>
              <a:defRPr/>
            </a:pPr>
            <a:endParaRPr lang="en-US" sz="2400">
              <a:solidFill>
                <a:srgbClr val="FFFF00"/>
              </a:solidFill>
              <a:latin typeface="Arial" charset="0"/>
              <a:ea typeface="+mn-ea"/>
              <a:cs typeface="+mn-cs"/>
            </a:endParaRPr>
          </a:p>
          <a:p>
            <a:pPr marL="609600" indent="-609600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None/>
              <a:defRPr/>
            </a:pPr>
            <a:endParaRPr lang="en-US" sz="2000">
              <a:solidFill>
                <a:srgbClr val="FFFF00"/>
              </a:solidFill>
              <a:latin typeface="Arial" charset="0"/>
              <a:ea typeface="+mn-ea"/>
              <a:cs typeface="+mn-cs"/>
            </a:endParaRPr>
          </a:p>
          <a:p>
            <a:pPr marL="609600" indent="-609600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None/>
              <a:defRPr/>
            </a:pPr>
            <a:endParaRPr lang="en-US" sz="2000">
              <a:solidFill>
                <a:srgbClr val="FFFF00"/>
              </a:solidFill>
              <a:effectLst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229600" cy="808038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>
                <a:solidFill>
                  <a:srgbClr val="FFFF00"/>
                </a:solidFill>
                <a:ea typeface="+mj-ea"/>
                <a:cs typeface="+mj-cs"/>
              </a:rPr>
              <a:t>Optimization techniques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85800"/>
            <a:ext cx="9144000" cy="6172200"/>
          </a:xfrm>
        </p:spPr>
        <p:txBody>
          <a:bodyPr/>
          <a:lstStyle/>
          <a:p>
            <a:pPr marL="609600" indent="-609600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Char char="Ø"/>
              <a:defRPr/>
            </a:pPr>
            <a:r>
              <a:rPr lang="en-US" sz="2400">
                <a:solidFill>
                  <a:srgbClr val="FFFF00"/>
                </a:solidFill>
                <a:latin typeface="Arial" charset="0"/>
                <a:ea typeface="+mn-ea"/>
                <a:cs typeface="+mn-cs"/>
              </a:rPr>
              <a:t>Polynomial long division</a:t>
            </a:r>
          </a:p>
          <a:p>
            <a:pPr marL="609600" indent="-609600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None/>
              <a:defRPr/>
            </a:pPr>
            <a:endParaRPr lang="en-US" sz="2400">
              <a:solidFill>
                <a:srgbClr val="FFFF00"/>
              </a:solidFill>
              <a:latin typeface="Arial" charset="0"/>
              <a:ea typeface="+mn-ea"/>
              <a:cs typeface="+mn-cs"/>
            </a:endParaRP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Given two polynomials a(x) and b(x), algebraic division determines q(x) and r(x) such that</a:t>
            </a:r>
          </a:p>
          <a:p>
            <a:pPr marL="1009650" lvl="1" indent="-609600" algn="ctr" eaLnBrk="1" hangingPunct="1">
              <a:lnSpc>
                <a:spcPct val="120000"/>
              </a:lnSpc>
              <a:buFontTx/>
              <a:buNone/>
              <a:defRPr/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         a(x) = b(x) q(x) + r(x)</a:t>
            </a:r>
          </a:p>
          <a:p>
            <a:pPr marL="1009650" lvl="1" indent="-609600" algn="ctr" eaLnBrk="1" hangingPunct="1">
              <a:lnSpc>
                <a:spcPct val="120000"/>
              </a:lnSpc>
              <a:buFontTx/>
              <a:buNone/>
              <a:defRPr/>
            </a:pPr>
            <a:endParaRPr lang="en-US" sz="2000">
              <a:solidFill>
                <a:srgbClr val="FFFF00"/>
              </a:solidFill>
              <a:latin typeface="Arial" charset="0"/>
            </a:endParaRPr>
          </a:p>
          <a:p>
            <a:pPr marL="609600" indent="-609600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None/>
              <a:defRPr/>
            </a:pPr>
            <a:endParaRPr lang="en-US" sz="2400">
              <a:solidFill>
                <a:srgbClr val="FFFF00"/>
              </a:solidFill>
              <a:ea typeface="+mn-ea"/>
              <a:cs typeface="+mn-cs"/>
            </a:endParaRP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</a:rPr>
              <a:t>a(x) = x</a:t>
            </a:r>
            <a:r>
              <a:rPr lang="en-US" sz="2000" baseline="30000">
                <a:solidFill>
                  <a:srgbClr val="FFFF00"/>
                </a:solidFill>
              </a:rPr>
              <a:t>4</a:t>
            </a:r>
            <a:r>
              <a:rPr lang="en-US" sz="2000">
                <a:solidFill>
                  <a:srgbClr val="FFFF00"/>
                </a:solidFill>
              </a:rPr>
              <a:t> - 2x</a:t>
            </a:r>
            <a:r>
              <a:rPr lang="en-US" sz="2000" baseline="30000">
                <a:solidFill>
                  <a:srgbClr val="FFFF00"/>
                </a:solidFill>
              </a:rPr>
              <a:t>3 </a:t>
            </a:r>
            <a:r>
              <a:rPr lang="en-US" sz="2000">
                <a:solidFill>
                  <a:srgbClr val="FFFF00"/>
                </a:solidFill>
              </a:rPr>
              <a:t>+ 5; </a:t>
            </a: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</a:rPr>
              <a:t>b(x) = x</a:t>
            </a:r>
            <a:r>
              <a:rPr lang="en-US" sz="2000" baseline="30000">
                <a:solidFill>
                  <a:srgbClr val="FFFF00"/>
                </a:solidFill>
              </a:rPr>
              <a:t>2</a:t>
            </a:r>
            <a:r>
              <a:rPr lang="en-US" sz="2000">
                <a:solidFill>
                  <a:srgbClr val="FFFF00"/>
                </a:solidFill>
              </a:rPr>
              <a:t> + 3x</a:t>
            </a:r>
            <a:r>
              <a:rPr lang="en-US" sz="2000" baseline="30000">
                <a:solidFill>
                  <a:srgbClr val="FFFF00"/>
                </a:solidFill>
              </a:rPr>
              <a:t> </a:t>
            </a:r>
            <a:r>
              <a:rPr lang="en-US" sz="2000">
                <a:solidFill>
                  <a:srgbClr val="FFFF00"/>
                </a:solidFill>
              </a:rPr>
              <a:t> - 2;</a:t>
            </a: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endParaRPr lang="en-US" sz="2000">
              <a:solidFill>
                <a:srgbClr val="FFFF00"/>
              </a:solidFill>
            </a:endParaRP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</a:rPr>
              <a:t>a(x) = b(x) (x</a:t>
            </a:r>
            <a:r>
              <a:rPr lang="en-US" sz="2000" baseline="30000">
                <a:solidFill>
                  <a:srgbClr val="FFFF00"/>
                </a:solidFill>
              </a:rPr>
              <a:t>2</a:t>
            </a:r>
            <a:r>
              <a:rPr lang="en-US" sz="2000">
                <a:solidFill>
                  <a:srgbClr val="FFFF00"/>
                </a:solidFill>
              </a:rPr>
              <a:t> – 5x</a:t>
            </a:r>
            <a:r>
              <a:rPr lang="en-US" sz="2000" baseline="30000">
                <a:solidFill>
                  <a:srgbClr val="FFFF00"/>
                </a:solidFill>
              </a:rPr>
              <a:t> </a:t>
            </a:r>
            <a:r>
              <a:rPr lang="en-US" sz="2000">
                <a:solidFill>
                  <a:srgbClr val="FFFF00"/>
                </a:solidFill>
              </a:rPr>
              <a:t>+ 17) – 61x + 39	</a:t>
            </a:r>
          </a:p>
          <a:p>
            <a:pPr marL="1009650" lvl="1" indent="-609600" eaLnBrk="1" hangingPunct="1">
              <a:lnSpc>
                <a:spcPct val="120000"/>
              </a:lnSpc>
              <a:buFontTx/>
              <a:buNone/>
              <a:defRPr/>
            </a:pPr>
            <a:r>
              <a:rPr lang="en-US" sz="2000">
                <a:solidFill>
                  <a:srgbClr val="FFFF00"/>
                </a:solidFill>
              </a:rPr>
              <a:t>                               q(x)               r(x)</a:t>
            </a:r>
            <a:endParaRPr lang="en-US" sz="1600">
              <a:solidFill>
                <a:srgbClr val="FFFF00"/>
              </a:solidFill>
            </a:endParaRPr>
          </a:p>
          <a:p>
            <a:pPr marL="1009650" lvl="1" indent="-609600" eaLnBrk="1" hangingPunct="1">
              <a:lnSpc>
                <a:spcPct val="120000"/>
              </a:lnSpc>
              <a:buFontTx/>
              <a:buNone/>
              <a:defRPr/>
            </a:pPr>
            <a:endParaRPr lang="en-US" sz="2000">
              <a:solidFill>
                <a:srgbClr val="FFFF00"/>
              </a:solidFill>
              <a:latin typeface="Arial" charset="0"/>
            </a:endParaRPr>
          </a:p>
          <a:p>
            <a:pPr marL="1009650" lvl="1" indent="-609600" eaLnBrk="1" hangingPunct="1">
              <a:lnSpc>
                <a:spcPct val="120000"/>
              </a:lnSpc>
              <a:buFontTx/>
              <a:buNone/>
              <a:defRPr/>
            </a:pPr>
            <a:endParaRPr lang="en-US" sz="2000">
              <a:solidFill>
                <a:srgbClr val="FFFF00"/>
              </a:solidFill>
              <a:latin typeface="Arial" charset="0"/>
            </a:endParaRPr>
          </a:p>
          <a:p>
            <a:pPr marL="609600" indent="-609600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None/>
              <a:defRPr/>
            </a:pPr>
            <a:endParaRPr lang="en-US" sz="2400">
              <a:solidFill>
                <a:srgbClr val="FFFF00"/>
              </a:solidFill>
              <a:latin typeface="Arial" charset="0"/>
              <a:ea typeface="+mn-ea"/>
              <a:cs typeface="+mn-cs"/>
            </a:endParaRPr>
          </a:p>
          <a:p>
            <a:pPr marL="1009650" lvl="1" indent="-609600" eaLnBrk="1" hangingPunct="1">
              <a:lnSpc>
                <a:spcPct val="120000"/>
              </a:lnSpc>
              <a:buFontTx/>
              <a:buNone/>
              <a:defRPr/>
            </a:pPr>
            <a:endParaRPr lang="en-US" sz="2000" baseline="-25000">
              <a:solidFill>
                <a:srgbClr val="FFFF00"/>
              </a:solidFill>
            </a:endParaRP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endParaRPr lang="en-US" sz="2000">
              <a:solidFill>
                <a:srgbClr val="FFFF00"/>
              </a:solidFill>
              <a:latin typeface="Arial" charset="0"/>
            </a:endParaRP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endParaRPr lang="en-US" sz="2000">
              <a:solidFill>
                <a:srgbClr val="FFFF00"/>
              </a:solidFill>
              <a:latin typeface="Arial" charset="0"/>
            </a:endParaRPr>
          </a:p>
          <a:p>
            <a:pPr marL="609600" indent="-609600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None/>
              <a:defRPr/>
            </a:pPr>
            <a:endParaRPr lang="en-US" sz="2400">
              <a:solidFill>
                <a:srgbClr val="FFFF00"/>
              </a:solidFill>
              <a:latin typeface="Arial" charset="0"/>
              <a:ea typeface="+mn-ea"/>
              <a:cs typeface="+mn-cs"/>
            </a:endParaRPr>
          </a:p>
          <a:p>
            <a:pPr marL="609600" indent="-609600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None/>
              <a:defRPr/>
            </a:pPr>
            <a:endParaRPr lang="en-US" sz="2000">
              <a:solidFill>
                <a:srgbClr val="FFFF00"/>
              </a:solidFill>
              <a:latin typeface="Arial" charset="0"/>
              <a:ea typeface="+mn-ea"/>
              <a:cs typeface="+mn-cs"/>
            </a:endParaRPr>
          </a:p>
          <a:p>
            <a:pPr marL="609600" indent="-609600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None/>
              <a:defRPr/>
            </a:pPr>
            <a:endParaRPr lang="en-US" sz="2000">
              <a:solidFill>
                <a:srgbClr val="FFFF00"/>
              </a:solidFill>
              <a:effectLst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229600" cy="808038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>
                <a:solidFill>
                  <a:srgbClr val="FFFF00"/>
                </a:solidFill>
                <a:ea typeface="+mj-ea"/>
                <a:cs typeface="+mj-cs"/>
              </a:rPr>
              <a:t>Optimization techniques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85800"/>
            <a:ext cx="9144000" cy="6172200"/>
          </a:xfrm>
        </p:spPr>
        <p:txBody>
          <a:bodyPr/>
          <a:lstStyle/>
          <a:p>
            <a:pPr marL="609600" indent="-609600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Char char="Ø"/>
              <a:defRPr/>
            </a:pPr>
            <a:r>
              <a:rPr lang="en-US" sz="2400">
                <a:solidFill>
                  <a:srgbClr val="FFFF00"/>
                </a:solidFill>
                <a:latin typeface="Arial" charset="0"/>
                <a:ea typeface="+mn-ea"/>
                <a:cs typeface="+mn-cs"/>
              </a:rPr>
              <a:t>Common Sub-Expression Elimination</a:t>
            </a:r>
          </a:p>
          <a:p>
            <a:pPr marL="609600" indent="-609600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Char char="Ø"/>
              <a:defRPr/>
            </a:pPr>
            <a:endParaRPr lang="en-US" sz="2400">
              <a:solidFill>
                <a:srgbClr val="FFFF00"/>
              </a:solidFill>
              <a:latin typeface="Arial" charset="0"/>
              <a:ea typeface="+mn-ea"/>
              <a:cs typeface="+mn-cs"/>
            </a:endParaRP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Identify isomorphic patterns in an arithmetic expression tree and merge them!!!</a:t>
            </a: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endParaRPr lang="en-US" sz="2000">
              <a:solidFill>
                <a:srgbClr val="FFFF00"/>
              </a:solidFill>
              <a:latin typeface="Arial" charset="0"/>
            </a:endParaRP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k = x + y;</a:t>
            </a: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m = x + y + z;</a:t>
            </a: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n = xy + x + y;</a:t>
            </a: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endParaRPr lang="en-US" sz="2000">
              <a:solidFill>
                <a:srgbClr val="FFFF00"/>
              </a:solidFill>
              <a:latin typeface="Arial" charset="0"/>
            </a:endParaRP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</a:rPr>
              <a:t>k = x + y;</a:t>
            </a: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m = k + z;</a:t>
            </a: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n = xy + k;</a:t>
            </a:r>
          </a:p>
          <a:p>
            <a:pPr marL="609600" indent="-609600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None/>
              <a:defRPr/>
            </a:pPr>
            <a:endParaRPr lang="en-US" sz="2400">
              <a:solidFill>
                <a:srgbClr val="FFFF00"/>
              </a:solidFill>
              <a:latin typeface="Arial" charset="0"/>
              <a:ea typeface="+mn-ea"/>
              <a:cs typeface="+mn-cs"/>
            </a:endParaRPr>
          </a:p>
          <a:p>
            <a:pPr marL="1009650" lvl="1" indent="-609600" eaLnBrk="1" hangingPunct="1">
              <a:lnSpc>
                <a:spcPct val="120000"/>
              </a:lnSpc>
              <a:buFontTx/>
              <a:buNone/>
              <a:defRPr/>
            </a:pPr>
            <a:endParaRPr lang="en-US" sz="2000" baseline="-25000">
              <a:solidFill>
                <a:srgbClr val="FFFF00"/>
              </a:solidFill>
            </a:endParaRP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endParaRPr lang="en-US" sz="2000">
              <a:solidFill>
                <a:srgbClr val="FFFF00"/>
              </a:solidFill>
              <a:latin typeface="Arial" charset="0"/>
            </a:endParaRP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endParaRPr lang="en-US" sz="2000">
              <a:solidFill>
                <a:srgbClr val="FFFF00"/>
              </a:solidFill>
              <a:latin typeface="Arial" charset="0"/>
            </a:endParaRPr>
          </a:p>
          <a:p>
            <a:pPr marL="609600" indent="-609600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None/>
              <a:defRPr/>
            </a:pPr>
            <a:endParaRPr lang="en-US" sz="2400">
              <a:solidFill>
                <a:srgbClr val="FFFF00"/>
              </a:solidFill>
              <a:latin typeface="Arial" charset="0"/>
              <a:ea typeface="+mn-ea"/>
              <a:cs typeface="+mn-cs"/>
            </a:endParaRPr>
          </a:p>
          <a:p>
            <a:pPr marL="609600" indent="-609600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None/>
              <a:defRPr/>
            </a:pPr>
            <a:endParaRPr lang="en-US" sz="2000">
              <a:solidFill>
                <a:srgbClr val="FFFF00"/>
              </a:solidFill>
              <a:latin typeface="Arial" charset="0"/>
              <a:ea typeface="+mn-ea"/>
              <a:cs typeface="+mn-cs"/>
            </a:endParaRPr>
          </a:p>
          <a:p>
            <a:pPr marL="609600" indent="-609600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None/>
              <a:defRPr/>
            </a:pPr>
            <a:endParaRPr lang="en-US" sz="2000">
              <a:solidFill>
                <a:srgbClr val="FFFF00"/>
              </a:solidFill>
              <a:effectLst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229600" cy="808038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 dirty="0">
                <a:solidFill>
                  <a:srgbClr val="FFFF00"/>
                </a:solidFill>
                <a:ea typeface="+mj-ea"/>
                <a:cs typeface="+mj-cs"/>
              </a:rPr>
              <a:t>Integrated approach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71600"/>
            <a:ext cx="9144000" cy="4495800"/>
          </a:xfrm>
        </p:spPr>
        <p:txBody>
          <a:bodyPr/>
          <a:lstStyle/>
          <a:p>
            <a:pPr marL="609600" indent="-609600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Char char="Ø"/>
              <a:defRPr/>
            </a:pPr>
            <a:r>
              <a:rPr lang="en-US" sz="2400" dirty="0">
                <a:solidFill>
                  <a:srgbClr val="FFFF00"/>
                </a:solidFill>
                <a:latin typeface="Arial" charset="0"/>
                <a:ea typeface="+mn-ea"/>
                <a:cs typeface="+mn-cs"/>
              </a:rPr>
              <a:t>Input: The polynomial system </a:t>
            </a:r>
            <a:r>
              <a:rPr lang="en-US" sz="2400" dirty="0" err="1">
                <a:solidFill>
                  <a:srgbClr val="FFFF00"/>
                </a:solidFill>
                <a:latin typeface="Arial" charset="0"/>
                <a:ea typeface="+mn-ea"/>
                <a:cs typeface="+mn-cs"/>
              </a:rPr>
              <a:t>P</a:t>
            </a:r>
            <a:r>
              <a:rPr lang="en-US" sz="2400" baseline="-25000" dirty="0" err="1">
                <a:solidFill>
                  <a:srgbClr val="FFFF00"/>
                </a:solidFill>
                <a:latin typeface="Arial" charset="0"/>
                <a:ea typeface="+mn-ea"/>
                <a:cs typeface="+mn-cs"/>
              </a:rPr>
              <a:t>orig</a:t>
            </a:r>
            <a:r>
              <a:rPr lang="en-US" sz="2400" dirty="0">
                <a:solidFill>
                  <a:srgbClr val="FFFF00"/>
                </a:solidFill>
                <a:ea typeface="+mn-ea"/>
                <a:cs typeface="+mn-cs"/>
              </a:rPr>
              <a:t> (list of arrays)</a:t>
            </a:r>
            <a:endParaRPr lang="en-US" sz="2400" dirty="0">
              <a:solidFill>
                <a:srgbClr val="FFFF00"/>
              </a:solidFill>
              <a:latin typeface="Arial" charset="0"/>
              <a:ea typeface="+mn-ea"/>
              <a:cs typeface="+mn-cs"/>
            </a:endParaRPr>
          </a:p>
          <a:p>
            <a:pPr marL="609600" indent="-609600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Char char="Ø"/>
              <a:defRPr/>
            </a:pPr>
            <a:r>
              <a:rPr lang="en-US" sz="2400" dirty="0">
                <a:solidFill>
                  <a:srgbClr val="FFFF00"/>
                </a:solidFill>
                <a:latin typeface="Arial" charset="0"/>
                <a:ea typeface="+mn-ea"/>
                <a:cs typeface="+mn-cs"/>
              </a:rPr>
              <a:t>Perform Canonization, Square-free factorization</a:t>
            </a:r>
          </a:p>
          <a:p>
            <a:pPr marL="609600" indent="-609600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Char char="Ø"/>
              <a:defRPr/>
            </a:pPr>
            <a:r>
              <a:rPr lang="en-US" sz="2400" dirty="0">
                <a:solidFill>
                  <a:srgbClr val="FFFF00"/>
                </a:solidFill>
                <a:latin typeface="Arial" charset="0"/>
                <a:ea typeface="+mn-ea"/>
                <a:cs typeface="+mn-cs"/>
              </a:rPr>
              <a:t>Get best initial cost: </a:t>
            </a:r>
            <a:r>
              <a:rPr lang="en-US" sz="2400" dirty="0" err="1">
                <a:solidFill>
                  <a:srgbClr val="FFFF00"/>
                </a:solidFill>
                <a:latin typeface="Arial" charset="0"/>
                <a:ea typeface="+mn-ea"/>
                <a:cs typeface="+mn-cs"/>
              </a:rPr>
              <a:t>C</a:t>
            </a:r>
            <a:r>
              <a:rPr lang="en-US" sz="2400" baseline="-25000" dirty="0" err="1">
                <a:solidFill>
                  <a:srgbClr val="FFFF00"/>
                </a:solidFill>
                <a:latin typeface="Arial" charset="0"/>
                <a:ea typeface="+mn-ea"/>
                <a:cs typeface="+mn-cs"/>
              </a:rPr>
              <a:t>initial</a:t>
            </a:r>
            <a:endParaRPr lang="en-US" sz="2400" dirty="0">
              <a:solidFill>
                <a:srgbClr val="FFFF00"/>
              </a:solidFill>
              <a:latin typeface="Arial" charset="0"/>
              <a:ea typeface="+mn-ea"/>
              <a:cs typeface="+mn-cs"/>
            </a:endParaRPr>
          </a:p>
          <a:p>
            <a:pPr marL="609600" indent="-609600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Char char="Ø"/>
              <a:defRPr/>
            </a:pPr>
            <a:r>
              <a:rPr lang="en-US" sz="2400" dirty="0">
                <a:solidFill>
                  <a:srgbClr val="FFFF00"/>
                </a:solidFill>
                <a:latin typeface="Arial" charset="0"/>
                <a:ea typeface="+mn-ea"/>
                <a:cs typeface="+mn-cs"/>
              </a:rPr>
              <a:t>Perform Coefficient extraction: </a:t>
            </a:r>
            <a:r>
              <a:rPr lang="en-US" sz="2400" dirty="0" err="1">
                <a:solidFill>
                  <a:srgbClr val="FFFF00"/>
                </a:solidFill>
                <a:latin typeface="Arial" charset="0"/>
                <a:ea typeface="+mn-ea"/>
                <a:cs typeface="+mn-cs"/>
              </a:rPr>
              <a:t>P</a:t>
            </a:r>
            <a:r>
              <a:rPr lang="en-US" sz="2400" baseline="-25000" dirty="0" err="1">
                <a:solidFill>
                  <a:srgbClr val="FFFF00"/>
                </a:solidFill>
                <a:latin typeface="Arial" charset="0"/>
                <a:ea typeface="+mn-ea"/>
                <a:cs typeface="+mn-cs"/>
              </a:rPr>
              <a:t>cce</a:t>
            </a:r>
            <a:r>
              <a:rPr lang="en-US" sz="2400" baseline="-25000" dirty="0">
                <a:solidFill>
                  <a:srgbClr val="FFFF00"/>
                </a:solidFill>
                <a:latin typeface="Arial" charset="0"/>
                <a:ea typeface="+mn-ea"/>
                <a:cs typeface="+mn-cs"/>
              </a:rPr>
              <a:t>     </a:t>
            </a:r>
            <a:endParaRPr lang="en-US" sz="2400" dirty="0">
              <a:solidFill>
                <a:srgbClr val="FFFF00"/>
              </a:solidFill>
              <a:latin typeface="Arial" charset="0"/>
              <a:ea typeface="+mn-ea"/>
              <a:cs typeface="+mn-cs"/>
            </a:endParaRPr>
          </a:p>
          <a:p>
            <a:pPr marL="609600" indent="-609600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Char char="Ø"/>
              <a:defRPr/>
            </a:pPr>
            <a:r>
              <a:rPr lang="en-US" sz="2400" dirty="0">
                <a:solidFill>
                  <a:srgbClr val="FFFF00"/>
                </a:solidFill>
                <a:latin typeface="Arial" charset="0"/>
                <a:ea typeface="+mn-ea"/>
                <a:cs typeface="+mn-cs"/>
              </a:rPr>
              <a:t>Perform cube extraction: </a:t>
            </a:r>
            <a:r>
              <a:rPr lang="en-US" sz="2400" dirty="0" err="1">
                <a:solidFill>
                  <a:srgbClr val="FFFF00"/>
                </a:solidFill>
                <a:latin typeface="Arial" charset="0"/>
                <a:ea typeface="+mn-ea"/>
                <a:cs typeface="+mn-cs"/>
              </a:rPr>
              <a:t>P</a:t>
            </a:r>
            <a:r>
              <a:rPr lang="en-US" sz="2400" baseline="-25000" dirty="0" err="1">
                <a:solidFill>
                  <a:srgbClr val="FFFF00"/>
                </a:solidFill>
                <a:latin typeface="Arial" charset="0"/>
                <a:ea typeface="+mn-ea"/>
                <a:cs typeface="+mn-cs"/>
              </a:rPr>
              <a:t>cce_cube</a:t>
            </a:r>
            <a:r>
              <a:rPr lang="en-US" sz="2400" dirty="0">
                <a:solidFill>
                  <a:srgbClr val="FFFF00"/>
                </a:solidFill>
                <a:latin typeface="Arial" charset="0"/>
                <a:ea typeface="+mn-ea"/>
                <a:cs typeface="+mn-cs"/>
              </a:rPr>
              <a:t>, get linear blocks</a:t>
            </a:r>
          </a:p>
          <a:p>
            <a:pPr marL="609600" indent="-609600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Char char="Ø"/>
              <a:defRPr/>
            </a:pPr>
            <a:r>
              <a:rPr lang="en-US" sz="2400" dirty="0">
                <a:solidFill>
                  <a:srgbClr val="FFFF00"/>
                </a:solidFill>
                <a:latin typeface="Arial" charset="0"/>
                <a:ea typeface="+mn-ea"/>
                <a:cs typeface="+mn-cs"/>
              </a:rPr>
              <a:t>Get the lists representing the system</a:t>
            </a:r>
          </a:p>
          <a:p>
            <a:pPr marL="609600" indent="-609600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Char char="Ø"/>
              <a:defRPr/>
            </a:pPr>
            <a:r>
              <a:rPr lang="en-US" sz="2400" dirty="0">
                <a:solidFill>
                  <a:srgbClr val="FFFF00"/>
                </a:solidFill>
                <a:latin typeface="Arial" charset="0"/>
                <a:ea typeface="+mn-ea"/>
                <a:cs typeface="+mn-cs"/>
              </a:rPr>
              <a:t>For every linear block, for each list perform algebraic division</a:t>
            </a:r>
          </a:p>
          <a:p>
            <a:pPr marL="609600" indent="-609600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Char char="Ø"/>
              <a:defRPr/>
            </a:pPr>
            <a:r>
              <a:rPr lang="en-US" sz="2400" dirty="0">
                <a:solidFill>
                  <a:srgbClr val="FFFF00"/>
                </a:solidFill>
                <a:ea typeface="+mn-ea"/>
                <a:cs typeface="+mn-cs"/>
              </a:rPr>
              <a:t>Pick the best cost</a:t>
            </a:r>
          </a:p>
          <a:p>
            <a:pPr marL="609600" indent="-609600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Char char="Ø"/>
              <a:defRPr/>
            </a:pPr>
            <a:endParaRPr lang="en-US" sz="2000" dirty="0">
              <a:solidFill>
                <a:srgbClr val="FFFF00"/>
              </a:solidFill>
              <a:ea typeface="+mn-ea"/>
              <a:cs typeface="+mn-cs"/>
            </a:endParaRPr>
          </a:p>
          <a:p>
            <a:pPr marL="1009650" lvl="1" indent="-609600" eaLnBrk="1" hangingPunct="1">
              <a:lnSpc>
                <a:spcPct val="120000"/>
              </a:lnSpc>
              <a:buFontTx/>
              <a:buNone/>
              <a:defRPr/>
            </a:pPr>
            <a:endParaRPr lang="en-US" sz="2000" dirty="0">
              <a:solidFill>
                <a:srgbClr val="FFFF00"/>
              </a:solidFill>
            </a:endParaRP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endParaRPr lang="en-US" sz="2000" dirty="0">
              <a:solidFill>
                <a:srgbClr val="FFFF00"/>
              </a:solidFill>
              <a:latin typeface="Arial" charset="0"/>
            </a:endParaRP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endParaRPr lang="en-US" sz="2000" dirty="0">
              <a:solidFill>
                <a:srgbClr val="FFFF00"/>
              </a:solidFill>
              <a:latin typeface="Arial" charset="0"/>
            </a:endParaRPr>
          </a:p>
          <a:p>
            <a:pPr marL="609600" indent="-609600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None/>
              <a:defRPr/>
            </a:pPr>
            <a:endParaRPr lang="en-US" sz="2400" dirty="0">
              <a:solidFill>
                <a:srgbClr val="FFFF00"/>
              </a:solidFill>
              <a:latin typeface="Arial" charset="0"/>
              <a:ea typeface="+mn-ea"/>
              <a:cs typeface="+mn-cs"/>
            </a:endParaRPr>
          </a:p>
          <a:p>
            <a:pPr marL="609600" indent="-609600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None/>
              <a:defRPr/>
            </a:pPr>
            <a:endParaRPr lang="en-US" sz="2000" dirty="0">
              <a:solidFill>
                <a:srgbClr val="FFFF00"/>
              </a:solidFill>
              <a:latin typeface="Arial" charset="0"/>
              <a:ea typeface="+mn-ea"/>
              <a:cs typeface="+mn-cs"/>
            </a:endParaRPr>
          </a:p>
          <a:p>
            <a:pPr marL="609600" indent="-609600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None/>
              <a:defRPr/>
            </a:pPr>
            <a:endParaRPr lang="en-US" sz="2000" dirty="0">
              <a:solidFill>
                <a:srgbClr val="FFFF00"/>
              </a:solidFill>
              <a:effectLst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82" name="Rectangle 6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229600" cy="6096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>
                <a:solidFill>
                  <a:srgbClr val="FFFF00"/>
                </a:solidFill>
                <a:ea typeface="+mj-ea"/>
                <a:cs typeface="+mj-cs"/>
              </a:rPr>
              <a:t>Illustration</a:t>
            </a:r>
          </a:p>
        </p:txBody>
      </p:sp>
      <p:pic>
        <p:nvPicPr>
          <p:cNvPr id="50179" name="Picture 44" descr="integ2.eps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1371600"/>
            <a:ext cx="35052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180" name="Picture 45" descr="integ3.eps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29200" y="1295400"/>
            <a:ext cx="3810000" cy="3922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81" name="Right Arrow 47"/>
          <p:cNvSpPr>
            <a:spLocks noChangeArrowheads="1"/>
          </p:cNvSpPr>
          <p:nvPr/>
        </p:nvSpPr>
        <p:spPr bwMode="auto">
          <a:xfrm>
            <a:off x="3962400" y="2743200"/>
            <a:ext cx="749300" cy="484188"/>
          </a:xfrm>
          <a:prstGeom prst="rightArrow">
            <a:avLst>
              <a:gd name="adj1" fmla="val 50000"/>
              <a:gd name="adj2" fmla="val 5002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229600" cy="808038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>
                <a:solidFill>
                  <a:srgbClr val="FFFF00"/>
                </a:solidFill>
                <a:ea typeface="+mj-ea"/>
                <a:cs typeface="+mj-cs"/>
              </a:rPr>
              <a:t>Integrated approach (Example)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85800"/>
            <a:ext cx="9144000" cy="6172200"/>
          </a:xfrm>
        </p:spPr>
        <p:txBody>
          <a:bodyPr/>
          <a:lstStyle/>
          <a:p>
            <a:pPr marL="609600" indent="-609600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Char char="Ø"/>
              <a:defRPr/>
            </a:pPr>
            <a:endParaRPr lang="en-US" sz="2000">
              <a:solidFill>
                <a:srgbClr val="FFFF00"/>
              </a:solidFill>
              <a:ea typeface="+mn-ea"/>
              <a:cs typeface="+mn-cs"/>
            </a:endParaRP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</a:rPr>
              <a:t>P</a:t>
            </a:r>
            <a:r>
              <a:rPr lang="en-US" sz="2000" baseline="-25000">
                <a:solidFill>
                  <a:srgbClr val="FFFF00"/>
                </a:solidFill>
              </a:rPr>
              <a:t>1</a:t>
            </a:r>
            <a:r>
              <a:rPr lang="en-US" sz="2000">
                <a:solidFill>
                  <a:srgbClr val="FFFF00"/>
                </a:solidFill>
              </a:rPr>
              <a:t> = 13x</a:t>
            </a:r>
            <a:r>
              <a:rPr lang="en-US" sz="2000" baseline="30000">
                <a:solidFill>
                  <a:srgbClr val="FFFF00"/>
                </a:solidFill>
              </a:rPr>
              <a:t>2</a:t>
            </a:r>
            <a:r>
              <a:rPr lang="en-US" sz="2000">
                <a:solidFill>
                  <a:srgbClr val="FFFF00"/>
                </a:solidFill>
              </a:rPr>
              <a:t> + 26xy + 13y</a:t>
            </a:r>
            <a:r>
              <a:rPr lang="en-US" sz="2000" baseline="30000">
                <a:solidFill>
                  <a:srgbClr val="FFFF00"/>
                </a:solidFill>
              </a:rPr>
              <a:t>2</a:t>
            </a:r>
            <a:r>
              <a:rPr lang="en-US" sz="2000">
                <a:solidFill>
                  <a:srgbClr val="FFFF00"/>
                </a:solidFill>
              </a:rPr>
              <a:t> + 7x - 7y + 11;</a:t>
            </a: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</a:rPr>
              <a:t>P</a:t>
            </a:r>
            <a:r>
              <a:rPr lang="en-US" sz="2000" baseline="-25000">
                <a:solidFill>
                  <a:srgbClr val="FFFF00"/>
                </a:solidFill>
              </a:rPr>
              <a:t>2</a:t>
            </a:r>
            <a:r>
              <a:rPr lang="en-US" sz="2000">
                <a:solidFill>
                  <a:srgbClr val="FFFF00"/>
                </a:solidFill>
              </a:rPr>
              <a:t> = 15x</a:t>
            </a:r>
            <a:r>
              <a:rPr lang="en-US" sz="2000" baseline="30000">
                <a:solidFill>
                  <a:srgbClr val="FFFF00"/>
                </a:solidFill>
              </a:rPr>
              <a:t>2</a:t>
            </a:r>
            <a:r>
              <a:rPr lang="en-US" sz="2000">
                <a:solidFill>
                  <a:srgbClr val="FFFF00"/>
                </a:solidFill>
              </a:rPr>
              <a:t> - 30xy + 15y</a:t>
            </a:r>
            <a:r>
              <a:rPr lang="en-US" sz="2000" baseline="30000">
                <a:solidFill>
                  <a:srgbClr val="FFFF00"/>
                </a:solidFill>
              </a:rPr>
              <a:t>2</a:t>
            </a:r>
            <a:r>
              <a:rPr lang="en-US" sz="2000">
                <a:solidFill>
                  <a:srgbClr val="FFFF00"/>
                </a:solidFill>
              </a:rPr>
              <a:t> + 11x + 11y + 9; P</a:t>
            </a:r>
            <a:r>
              <a:rPr lang="en-US" sz="2000" baseline="-25000">
                <a:solidFill>
                  <a:srgbClr val="FFFF00"/>
                </a:solidFill>
              </a:rPr>
              <a:t>orig</a:t>
            </a:r>
            <a:endParaRPr lang="en-US" sz="2000">
              <a:solidFill>
                <a:srgbClr val="FFFF00"/>
              </a:solidFill>
            </a:endParaRP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endParaRPr lang="en-US" sz="2000">
              <a:solidFill>
                <a:srgbClr val="FFFF00"/>
              </a:solidFill>
            </a:endParaRP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</a:rPr>
              <a:t>Square-free factorization does not work!!!</a:t>
            </a: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</a:rPr>
              <a:t>Initial cost: 16 M and 10 A</a:t>
            </a: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endParaRPr lang="en-US" sz="2000">
              <a:solidFill>
                <a:srgbClr val="FFFF00"/>
              </a:solidFill>
            </a:endParaRP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</a:rPr>
              <a:t>After common coefficient extraction (P</a:t>
            </a:r>
            <a:r>
              <a:rPr lang="en-US" sz="2000" baseline="-25000">
                <a:solidFill>
                  <a:srgbClr val="FFFF00"/>
                </a:solidFill>
              </a:rPr>
              <a:t>cce</a:t>
            </a:r>
            <a:r>
              <a:rPr lang="en-US" sz="2000">
                <a:solidFill>
                  <a:srgbClr val="FFFF00"/>
                </a:solidFill>
              </a:rPr>
              <a:t>)</a:t>
            </a: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</a:rPr>
              <a:t>P</a:t>
            </a:r>
            <a:r>
              <a:rPr lang="en-US" sz="2000" baseline="-25000">
                <a:solidFill>
                  <a:srgbClr val="FFFF00"/>
                </a:solidFill>
              </a:rPr>
              <a:t>1</a:t>
            </a:r>
            <a:r>
              <a:rPr lang="en-US" sz="2000">
                <a:solidFill>
                  <a:srgbClr val="FFFF00"/>
                </a:solidFill>
              </a:rPr>
              <a:t> = 13(x</a:t>
            </a:r>
            <a:r>
              <a:rPr lang="en-US" sz="2000" baseline="30000">
                <a:solidFill>
                  <a:srgbClr val="FFFF00"/>
                </a:solidFill>
              </a:rPr>
              <a:t>2</a:t>
            </a:r>
            <a:r>
              <a:rPr lang="en-US" sz="2000">
                <a:solidFill>
                  <a:srgbClr val="FFFF00"/>
                </a:solidFill>
              </a:rPr>
              <a:t> + 2xy + y</a:t>
            </a:r>
            <a:r>
              <a:rPr lang="en-US" sz="2000" baseline="30000">
                <a:solidFill>
                  <a:srgbClr val="FFFF00"/>
                </a:solidFill>
              </a:rPr>
              <a:t>2)</a:t>
            </a:r>
            <a:r>
              <a:rPr lang="en-US" sz="2000">
                <a:solidFill>
                  <a:srgbClr val="FFFF00"/>
                </a:solidFill>
              </a:rPr>
              <a:t> + 7(x – y) + 11;</a:t>
            </a: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</a:rPr>
              <a:t>P</a:t>
            </a:r>
            <a:r>
              <a:rPr lang="en-US" sz="2000" baseline="-25000">
                <a:solidFill>
                  <a:srgbClr val="FFFF00"/>
                </a:solidFill>
              </a:rPr>
              <a:t>2</a:t>
            </a:r>
            <a:r>
              <a:rPr lang="en-US" sz="2000">
                <a:solidFill>
                  <a:srgbClr val="FFFF00"/>
                </a:solidFill>
              </a:rPr>
              <a:t> = 15(x</a:t>
            </a:r>
            <a:r>
              <a:rPr lang="en-US" sz="2000" baseline="30000">
                <a:solidFill>
                  <a:srgbClr val="FFFF00"/>
                </a:solidFill>
              </a:rPr>
              <a:t>2</a:t>
            </a:r>
            <a:r>
              <a:rPr lang="en-US" sz="2000">
                <a:solidFill>
                  <a:srgbClr val="FFFF00"/>
                </a:solidFill>
              </a:rPr>
              <a:t> - 2xy + y</a:t>
            </a:r>
            <a:r>
              <a:rPr lang="en-US" sz="2000" baseline="30000">
                <a:solidFill>
                  <a:srgbClr val="FFFF00"/>
                </a:solidFill>
              </a:rPr>
              <a:t>2)</a:t>
            </a:r>
            <a:r>
              <a:rPr lang="en-US" sz="2000">
                <a:solidFill>
                  <a:srgbClr val="FFFF00"/>
                </a:solidFill>
              </a:rPr>
              <a:t> + 11(x + y) + 9;</a:t>
            </a: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</a:rPr>
              <a:t>Linear blocks: (x – y), (x + y)</a:t>
            </a: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endParaRPr lang="en-US" sz="2000">
              <a:solidFill>
                <a:srgbClr val="FFFF00"/>
              </a:solidFill>
              <a:latin typeface="Arial" charset="0"/>
            </a:endParaRP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endParaRPr lang="en-US" sz="2000">
              <a:solidFill>
                <a:srgbClr val="FFFF00"/>
              </a:solidFill>
              <a:latin typeface="Arial" charset="0"/>
            </a:endParaRPr>
          </a:p>
          <a:p>
            <a:pPr marL="609600" indent="-609600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None/>
              <a:defRPr/>
            </a:pPr>
            <a:endParaRPr lang="en-US" sz="2400">
              <a:solidFill>
                <a:srgbClr val="FFFF00"/>
              </a:solidFill>
              <a:latin typeface="Arial" charset="0"/>
              <a:ea typeface="+mn-ea"/>
              <a:cs typeface="+mn-cs"/>
            </a:endParaRPr>
          </a:p>
          <a:p>
            <a:pPr marL="609600" indent="-609600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None/>
              <a:defRPr/>
            </a:pPr>
            <a:endParaRPr lang="en-US" sz="2000">
              <a:solidFill>
                <a:srgbClr val="FFFF00"/>
              </a:solidFill>
              <a:latin typeface="Arial" charset="0"/>
              <a:ea typeface="+mn-ea"/>
              <a:cs typeface="+mn-cs"/>
            </a:endParaRPr>
          </a:p>
          <a:p>
            <a:pPr marL="609600" indent="-609600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None/>
              <a:defRPr/>
            </a:pPr>
            <a:endParaRPr lang="en-US" sz="2000">
              <a:solidFill>
                <a:srgbClr val="FFFF00"/>
              </a:solidFill>
              <a:effectLst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229600" cy="1036638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2800" b="1">
                <a:solidFill>
                  <a:srgbClr val="FFFF00"/>
                </a:solidFill>
                <a:ea typeface="+mj-ea"/>
                <a:cs typeface="+mj-cs"/>
              </a:rPr>
              <a:t>Outline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382000" cy="5638800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Clr>
                <a:schemeClr val="tx1"/>
              </a:buClr>
              <a:buSzTx/>
              <a:buFont typeface="Wingdings" charset="2"/>
              <a:buChar char="Ø"/>
              <a:defRPr/>
            </a:pPr>
            <a:r>
              <a:rPr lang="en-US" sz="2400">
                <a:solidFill>
                  <a:srgbClr val="FFFF00"/>
                </a:solidFill>
                <a:latin typeface="Arial" charset="0"/>
                <a:ea typeface="+mn-ea"/>
                <a:cs typeface="+mn-cs"/>
              </a:rPr>
              <a:t>Problem context: Polynomial datapath synthesis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Our Focus: Integrating CSE and Algebraic methods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Applications: DSP for audio, video, multimedia….</a:t>
            </a:r>
          </a:p>
          <a:p>
            <a:pPr eaLnBrk="1" hangingPunct="1">
              <a:lnSpc>
                <a:spcPct val="110000"/>
              </a:lnSpc>
              <a:buClr>
                <a:schemeClr val="tx1"/>
              </a:buClr>
              <a:buSzTx/>
              <a:buFont typeface="Wingdings" charset="2"/>
              <a:buChar char="Ø"/>
              <a:defRPr/>
            </a:pPr>
            <a:r>
              <a:rPr lang="en-US" sz="2400">
                <a:solidFill>
                  <a:srgbClr val="FFFF00"/>
                </a:solidFill>
                <a:latin typeface="Arial" charset="0"/>
                <a:ea typeface="+mn-ea"/>
                <a:cs typeface="+mn-cs"/>
              </a:rPr>
              <a:t>Motivation</a:t>
            </a:r>
          </a:p>
          <a:p>
            <a:pPr eaLnBrk="1" hangingPunct="1">
              <a:lnSpc>
                <a:spcPct val="110000"/>
              </a:lnSpc>
              <a:buClr>
                <a:schemeClr val="tx1"/>
              </a:buClr>
              <a:buSzTx/>
              <a:buFont typeface="Wingdings" charset="2"/>
              <a:buChar char="Ø"/>
              <a:defRPr/>
            </a:pPr>
            <a:r>
              <a:rPr lang="en-US" sz="2400">
                <a:solidFill>
                  <a:srgbClr val="FFFF00"/>
                </a:solidFill>
                <a:latin typeface="Arial" charset="0"/>
                <a:ea typeface="+mn-ea"/>
                <a:cs typeface="+mn-cs"/>
              </a:rPr>
              <a:t>Previous Work and Limitations</a:t>
            </a:r>
          </a:p>
          <a:p>
            <a:pPr eaLnBrk="1" hangingPunct="1">
              <a:lnSpc>
                <a:spcPct val="110000"/>
              </a:lnSpc>
              <a:buClr>
                <a:schemeClr val="tx1"/>
              </a:buClr>
              <a:buSzTx/>
              <a:buFont typeface="Wingdings" charset="2"/>
              <a:buChar char="Ø"/>
              <a:defRPr/>
            </a:pPr>
            <a:r>
              <a:rPr lang="en-US" sz="2400">
                <a:solidFill>
                  <a:srgbClr val="FFFF00"/>
                </a:solidFill>
                <a:latin typeface="Arial" charset="0"/>
                <a:ea typeface="+mn-ea"/>
                <a:cs typeface="+mn-cs"/>
              </a:rPr>
              <a:t>Integrated Approach 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Square-free factorization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Common Coefficient Extraction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Common Cube Extraction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Algebraic Division</a:t>
            </a:r>
          </a:p>
          <a:p>
            <a:pPr eaLnBrk="1" hangingPunct="1">
              <a:lnSpc>
                <a:spcPct val="110000"/>
              </a:lnSpc>
              <a:buClr>
                <a:schemeClr val="tx1"/>
              </a:buClr>
              <a:buSzTx/>
              <a:buFont typeface="Wingdings" charset="2"/>
              <a:buChar char="Ø"/>
              <a:defRPr/>
            </a:pPr>
            <a:r>
              <a:rPr lang="en-US" sz="2400">
                <a:solidFill>
                  <a:srgbClr val="FFFF00"/>
                </a:solidFill>
                <a:latin typeface="Arial" charset="0"/>
                <a:ea typeface="+mn-ea"/>
                <a:cs typeface="+mn-cs"/>
              </a:rPr>
              <a:t>Results: Area Optimization</a:t>
            </a:r>
          </a:p>
          <a:p>
            <a:pPr eaLnBrk="1" hangingPunct="1">
              <a:lnSpc>
                <a:spcPct val="110000"/>
              </a:lnSpc>
              <a:buClr>
                <a:schemeClr val="tx1"/>
              </a:buClr>
              <a:buSzTx/>
              <a:buFont typeface="Wingdings" charset="2"/>
              <a:buChar char="Ø"/>
              <a:defRPr/>
            </a:pPr>
            <a:r>
              <a:rPr lang="en-US" sz="2400">
                <a:solidFill>
                  <a:srgbClr val="FFFF00"/>
                </a:solidFill>
                <a:latin typeface="Arial" charset="0"/>
                <a:ea typeface="+mn-ea"/>
                <a:cs typeface="+mn-cs"/>
              </a:rPr>
              <a:t>Conclusions &amp; Future Work</a:t>
            </a: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Font typeface="Wingdings" charset="2"/>
              <a:buChar char="Ø"/>
              <a:defRPr/>
            </a:pPr>
            <a:endParaRPr lang="en-US" sz="2400">
              <a:solidFill>
                <a:srgbClr val="FFFF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229600" cy="808038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>
                <a:solidFill>
                  <a:srgbClr val="FFFF00"/>
                </a:solidFill>
                <a:ea typeface="+mj-ea"/>
                <a:cs typeface="+mj-cs"/>
              </a:rPr>
              <a:t>Integrated approach (Example…)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85800"/>
            <a:ext cx="9144000" cy="6172200"/>
          </a:xfrm>
        </p:spPr>
        <p:txBody>
          <a:bodyPr/>
          <a:lstStyle/>
          <a:p>
            <a:pPr marL="1009650" lvl="1" indent="-609600" eaLnBrk="1" hangingPunct="1">
              <a:lnSpc>
                <a:spcPct val="120000"/>
              </a:lnSpc>
              <a:buFontTx/>
              <a:buNone/>
              <a:defRPr/>
            </a:pPr>
            <a:endParaRPr lang="en-US" sz="2000">
              <a:solidFill>
                <a:srgbClr val="FFFF00"/>
              </a:solidFill>
            </a:endParaRP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</a:rPr>
              <a:t>After common cube extraction (P</a:t>
            </a:r>
            <a:r>
              <a:rPr lang="en-US" sz="2000" baseline="-25000">
                <a:solidFill>
                  <a:srgbClr val="FFFF00"/>
                </a:solidFill>
              </a:rPr>
              <a:t>cce_cube</a:t>
            </a:r>
            <a:r>
              <a:rPr lang="en-US" sz="2000">
                <a:solidFill>
                  <a:srgbClr val="FFFF00"/>
                </a:solidFill>
              </a:rPr>
              <a:t>)</a:t>
            </a: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</a:rPr>
              <a:t>P</a:t>
            </a:r>
            <a:r>
              <a:rPr lang="en-US" sz="2000" baseline="-25000">
                <a:solidFill>
                  <a:srgbClr val="FFFF00"/>
                </a:solidFill>
              </a:rPr>
              <a:t>1</a:t>
            </a:r>
            <a:r>
              <a:rPr lang="en-US" sz="2000">
                <a:solidFill>
                  <a:srgbClr val="FFFF00"/>
                </a:solidFill>
              </a:rPr>
              <a:t> = 13(x(x + 2y) + y</a:t>
            </a:r>
            <a:r>
              <a:rPr lang="en-US" sz="2000" baseline="30000">
                <a:solidFill>
                  <a:srgbClr val="FFFF00"/>
                </a:solidFill>
              </a:rPr>
              <a:t>2)</a:t>
            </a:r>
            <a:r>
              <a:rPr lang="en-US" sz="2000">
                <a:solidFill>
                  <a:srgbClr val="FFFF00"/>
                </a:solidFill>
              </a:rPr>
              <a:t> + 7(x – y) + 11;</a:t>
            </a: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</a:rPr>
              <a:t>P</a:t>
            </a:r>
            <a:r>
              <a:rPr lang="en-US" sz="2000" baseline="-25000">
                <a:solidFill>
                  <a:srgbClr val="FFFF00"/>
                </a:solidFill>
              </a:rPr>
              <a:t>2</a:t>
            </a:r>
            <a:r>
              <a:rPr lang="en-US" sz="2000">
                <a:solidFill>
                  <a:srgbClr val="FFFF00"/>
                </a:solidFill>
              </a:rPr>
              <a:t> = 15(x(x- 2y) + y</a:t>
            </a:r>
            <a:r>
              <a:rPr lang="en-US" sz="2000" baseline="30000">
                <a:solidFill>
                  <a:srgbClr val="FFFF00"/>
                </a:solidFill>
              </a:rPr>
              <a:t>2)</a:t>
            </a:r>
            <a:r>
              <a:rPr lang="en-US" sz="2000">
                <a:solidFill>
                  <a:srgbClr val="FFFF00"/>
                </a:solidFill>
              </a:rPr>
              <a:t> + 11(x + y) + 9;</a:t>
            </a: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</a:rPr>
              <a:t>Linear blocks: (x – y), (x + y), (x + 2y), (x – 2y)</a:t>
            </a: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endParaRPr lang="en-US" sz="2000">
              <a:solidFill>
                <a:srgbClr val="FFFF00"/>
              </a:solidFill>
            </a:endParaRP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</a:rPr>
              <a:t>Perform algebraic division using the linear blocks</a:t>
            </a: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endParaRPr lang="en-US" sz="2000">
              <a:solidFill>
                <a:srgbClr val="FFFF00"/>
              </a:solidFill>
            </a:endParaRP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</a:rPr>
              <a:t>P</a:t>
            </a:r>
            <a:r>
              <a:rPr lang="en-US" sz="2000" baseline="-25000">
                <a:solidFill>
                  <a:srgbClr val="FFFF00"/>
                </a:solidFill>
              </a:rPr>
              <a:t>cce</a:t>
            </a:r>
            <a:r>
              <a:rPr lang="en-US" sz="2000">
                <a:solidFill>
                  <a:srgbClr val="FFFF00"/>
                </a:solidFill>
              </a:rPr>
              <a:t>  is the best cost implementation with (x+y) (x-y)</a:t>
            </a: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</a:rPr>
              <a:t> d</a:t>
            </a:r>
            <a:r>
              <a:rPr lang="en-US" sz="2000" baseline="-25000">
                <a:solidFill>
                  <a:srgbClr val="FFFF00"/>
                </a:solidFill>
              </a:rPr>
              <a:t>1</a:t>
            </a:r>
            <a:r>
              <a:rPr lang="en-US" sz="2000">
                <a:solidFill>
                  <a:srgbClr val="FFFF00"/>
                </a:solidFill>
              </a:rPr>
              <a:t> = x + y; d</a:t>
            </a:r>
            <a:r>
              <a:rPr lang="en-US" sz="2000" baseline="-25000">
                <a:solidFill>
                  <a:srgbClr val="FFFF00"/>
                </a:solidFill>
              </a:rPr>
              <a:t>2</a:t>
            </a:r>
            <a:r>
              <a:rPr lang="en-US" sz="2000">
                <a:solidFill>
                  <a:srgbClr val="FFFF00"/>
                </a:solidFill>
              </a:rPr>
              <a:t> = x - y;</a:t>
            </a: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</a:rPr>
              <a:t>P</a:t>
            </a:r>
            <a:r>
              <a:rPr lang="en-US" sz="2000" baseline="-25000">
                <a:solidFill>
                  <a:srgbClr val="FFFF00"/>
                </a:solidFill>
              </a:rPr>
              <a:t>1</a:t>
            </a:r>
            <a:r>
              <a:rPr lang="en-US" sz="2000">
                <a:solidFill>
                  <a:srgbClr val="FFFF00"/>
                </a:solidFill>
              </a:rPr>
              <a:t> = 13d</a:t>
            </a:r>
            <a:r>
              <a:rPr lang="en-US" sz="2000" baseline="-25000">
                <a:solidFill>
                  <a:srgbClr val="FFFF00"/>
                </a:solidFill>
              </a:rPr>
              <a:t>1</a:t>
            </a:r>
            <a:r>
              <a:rPr lang="en-US" sz="2000" baseline="30000">
                <a:solidFill>
                  <a:srgbClr val="FFFF00"/>
                </a:solidFill>
              </a:rPr>
              <a:t>2</a:t>
            </a:r>
            <a:r>
              <a:rPr lang="en-US" sz="2000">
                <a:solidFill>
                  <a:srgbClr val="FFFF00"/>
                </a:solidFill>
              </a:rPr>
              <a:t> + 7d</a:t>
            </a:r>
            <a:r>
              <a:rPr lang="en-US" sz="2000" baseline="-25000">
                <a:solidFill>
                  <a:srgbClr val="FFFF00"/>
                </a:solidFill>
              </a:rPr>
              <a:t>2</a:t>
            </a:r>
            <a:r>
              <a:rPr lang="en-US" sz="2000">
                <a:solidFill>
                  <a:srgbClr val="FFFF00"/>
                </a:solidFill>
              </a:rPr>
              <a:t> + 11;</a:t>
            </a: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</a:rPr>
              <a:t>P</a:t>
            </a:r>
            <a:r>
              <a:rPr lang="en-US" sz="2000" baseline="-25000">
                <a:solidFill>
                  <a:srgbClr val="FFFF00"/>
                </a:solidFill>
              </a:rPr>
              <a:t>2</a:t>
            </a:r>
            <a:r>
              <a:rPr lang="en-US" sz="2000">
                <a:solidFill>
                  <a:srgbClr val="FFFF00"/>
                </a:solidFill>
              </a:rPr>
              <a:t> = 15d</a:t>
            </a:r>
            <a:r>
              <a:rPr lang="en-US" sz="2000" baseline="-25000">
                <a:solidFill>
                  <a:srgbClr val="FFFF00"/>
                </a:solidFill>
              </a:rPr>
              <a:t>2</a:t>
            </a:r>
            <a:r>
              <a:rPr lang="en-US" sz="2000" baseline="30000">
                <a:solidFill>
                  <a:srgbClr val="FFFF00"/>
                </a:solidFill>
              </a:rPr>
              <a:t>2</a:t>
            </a:r>
            <a:r>
              <a:rPr lang="en-US" sz="2000">
                <a:solidFill>
                  <a:srgbClr val="FFFF00"/>
                </a:solidFill>
              </a:rPr>
              <a:t> + 11d</a:t>
            </a:r>
            <a:r>
              <a:rPr lang="en-US" sz="2000" baseline="-25000">
                <a:solidFill>
                  <a:srgbClr val="FFFF00"/>
                </a:solidFill>
              </a:rPr>
              <a:t>1</a:t>
            </a:r>
            <a:r>
              <a:rPr lang="en-US" sz="2000">
                <a:solidFill>
                  <a:srgbClr val="FFFF00"/>
                </a:solidFill>
              </a:rPr>
              <a:t> + 9; </a:t>
            </a: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</a:rPr>
              <a:t>Cost: 6 M and 6 A</a:t>
            </a: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endParaRPr lang="en-US" sz="2000">
              <a:solidFill>
                <a:srgbClr val="FFFF00"/>
              </a:solidFill>
              <a:latin typeface="Arial" charset="0"/>
            </a:endParaRP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endParaRPr lang="en-US" sz="2000">
              <a:solidFill>
                <a:srgbClr val="FFFF00"/>
              </a:solidFill>
              <a:latin typeface="Arial" charset="0"/>
            </a:endParaRPr>
          </a:p>
          <a:p>
            <a:pPr marL="609600" indent="-609600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None/>
              <a:defRPr/>
            </a:pPr>
            <a:endParaRPr lang="en-US" sz="2400">
              <a:solidFill>
                <a:srgbClr val="FFFF00"/>
              </a:solidFill>
              <a:latin typeface="Arial" charset="0"/>
              <a:ea typeface="+mn-ea"/>
              <a:cs typeface="+mn-cs"/>
            </a:endParaRPr>
          </a:p>
          <a:p>
            <a:pPr marL="609600" indent="-609600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None/>
              <a:defRPr/>
            </a:pPr>
            <a:endParaRPr lang="en-US" sz="2000">
              <a:solidFill>
                <a:srgbClr val="FFFF00"/>
              </a:solidFill>
              <a:latin typeface="Arial" charset="0"/>
              <a:ea typeface="+mn-ea"/>
              <a:cs typeface="+mn-cs"/>
            </a:endParaRPr>
          </a:p>
          <a:p>
            <a:pPr marL="609600" indent="-609600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None/>
              <a:defRPr/>
            </a:pPr>
            <a:endParaRPr lang="en-US" sz="2000">
              <a:solidFill>
                <a:srgbClr val="FFFF00"/>
              </a:solidFill>
              <a:effectLst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>
                <a:solidFill>
                  <a:srgbClr val="FFFF00"/>
                </a:solidFill>
                <a:ea typeface="+mj-ea"/>
                <a:cs typeface="+mj-cs"/>
              </a:rPr>
              <a:t>Results</a:t>
            </a:r>
          </a:p>
        </p:txBody>
      </p:sp>
      <p:sp>
        <p:nvSpPr>
          <p:cNvPr id="56323" name="Text Box 182"/>
          <p:cNvSpPr txBox="1">
            <a:spLocks noChangeArrowheads="1"/>
          </p:cNvSpPr>
          <p:nvPr/>
        </p:nvSpPr>
        <p:spPr bwMode="auto">
          <a:xfrm>
            <a:off x="1676400" y="5867400"/>
            <a:ext cx="5105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FFFF00"/>
                </a:solidFill>
              </a:rPr>
              <a:t>Average area improvement: 42%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0" y="1295400"/>
          <a:ext cx="9144000" cy="701040"/>
        </p:xfrm>
        <a:graphic>
          <a:graphicData uri="http://schemas.openxmlformats.org/drawingml/2006/table">
            <a:tbl>
              <a:tblPr/>
              <a:tblGrid>
                <a:gridCol w="1500188"/>
                <a:gridCol w="1500187"/>
                <a:gridCol w="1577975"/>
                <a:gridCol w="1370013"/>
                <a:gridCol w="1598612"/>
                <a:gridCol w="1597025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Benchmark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Var/Deg/m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Factor/CSE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Proposed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↑Area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erdana" charset="0"/>
                        </a:rPr>
                        <a:t>↑Delay 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0" y="2057400"/>
          <a:ext cx="9144000" cy="3215005"/>
        </p:xfrm>
        <a:graphic>
          <a:graphicData uri="http://schemas.openxmlformats.org/drawingml/2006/table">
            <a:tbl>
              <a:tblPr/>
              <a:tblGrid>
                <a:gridCol w="1536700"/>
                <a:gridCol w="1511300"/>
                <a:gridCol w="1524000"/>
                <a:gridCol w="1371600"/>
                <a:gridCol w="1600200"/>
                <a:gridCol w="16002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SG3X2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2/2/16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204805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102386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21.3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1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SG4X2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2/2/16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449063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197599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55.9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-24.1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SG4X3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2/3/16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690208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557252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19.2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-16.3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SG5X2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2/2/16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570384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271729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52.3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-13.9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SG5X3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2/3/16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1365774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614955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54.9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-20.7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Quad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2/2/16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36405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30556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-9.5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Mibench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3/2/8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20359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8433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58.6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-3.7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MVCS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2/3/16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31040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22214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28.4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-32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>
                <a:solidFill>
                  <a:srgbClr val="FFFF00"/>
                </a:solidFill>
                <a:ea typeface="+mj-ea"/>
                <a:cs typeface="+mj-cs"/>
              </a:rPr>
              <a:t>Results</a:t>
            </a:r>
          </a:p>
        </p:txBody>
      </p:sp>
      <p:sp>
        <p:nvSpPr>
          <p:cNvPr id="58371" name="Text Box 182"/>
          <p:cNvSpPr txBox="1">
            <a:spLocks noChangeArrowheads="1"/>
          </p:cNvSpPr>
          <p:nvPr/>
        </p:nvSpPr>
        <p:spPr bwMode="auto">
          <a:xfrm>
            <a:off x="1676400" y="5867400"/>
            <a:ext cx="5105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FFFF00"/>
                </a:solidFill>
              </a:rPr>
              <a:t>Average area improvement: 42%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0" y="1295400"/>
          <a:ext cx="9144000" cy="701040"/>
        </p:xfrm>
        <a:graphic>
          <a:graphicData uri="http://schemas.openxmlformats.org/drawingml/2006/table">
            <a:tbl>
              <a:tblPr/>
              <a:tblGrid>
                <a:gridCol w="1500188"/>
                <a:gridCol w="1500187"/>
                <a:gridCol w="1577975"/>
                <a:gridCol w="1370013"/>
                <a:gridCol w="1598612"/>
                <a:gridCol w="1597025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Benchmark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Var/Deg/m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Factor/CSE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Proposed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↑Area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erdana" charset="0"/>
                        </a:rPr>
                        <a:t>↑Delay 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0" y="2057400"/>
          <a:ext cx="9144000" cy="3215005"/>
        </p:xfrm>
        <a:graphic>
          <a:graphicData uri="http://schemas.openxmlformats.org/drawingml/2006/table">
            <a:tbl>
              <a:tblPr/>
              <a:tblGrid>
                <a:gridCol w="1536700"/>
                <a:gridCol w="1511300"/>
                <a:gridCol w="1524000"/>
                <a:gridCol w="1371600"/>
                <a:gridCol w="1600200"/>
                <a:gridCol w="16002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SG3X2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2/2/16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204805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102386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21.3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1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SG4X2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2/2/16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449063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197599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55.9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-24.1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SG4X3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2/3/16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690208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557252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19.2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-16.3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SG5X2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2/2/16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570384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271729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52.3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-13.9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SG5X3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2/3/16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1365774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614955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54.9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-20.7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Quad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2/2/16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36405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30556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-9.5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Mibench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3/2/8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20359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8433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58.6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-3.7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MVCS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2/3/16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31040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22214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28.4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-32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>
                <a:solidFill>
                  <a:srgbClr val="FFFF00"/>
                </a:solidFill>
                <a:ea typeface="+mj-ea"/>
                <a:cs typeface="+mj-cs"/>
              </a:rPr>
              <a:t>Conclusions &amp; Future Work</a:t>
            </a:r>
          </a:p>
        </p:txBody>
      </p:sp>
      <p:sp>
        <p:nvSpPr>
          <p:cNvPr id="20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762000"/>
            <a:ext cx="9144000" cy="5140325"/>
          </a:xfrm>
        </p:spPr>
        <p:txBody>
          <a:bodyPr/>
          <a:lstStyle/>
          <a:p>
            <a:pPr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Char char="Ø"/>
              <a:defRPr/>
            </a:pPr>
            <a:r>
              <a:rPr lang="en-US" sz="2400">
                <a:solidFill>
                  <a:srgbClr val="FFFF00"/>
                </a:solidFill>
                <a:latin typeface="Arial" charset="0"/>
                <a:ea typeface="+mn-ea"/>
                <a:cs typeface="+mn-cs"/>
              </a:rPr>
              <a:t>Polynomial decomposition approach for arithmetic datapaths </a:t>
            </a:r>
          </a:p>
          <a:p>
            <a:pPr lvl="1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Arithmetic datapaths modeled as polynomial systems</a:t>
            </a:r>
          </a:p>
          <a:p>
            <a:pPr lvl="1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Integrating CSE with algebraic manipulation</a:t>
            </a:r>
          </a:p>
          <a:p>
            <a:pPr lvl="1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Performing algebraic decomposition to enhance the power of CSE</a:t>
            </a:r>
          </a:p>
          <a:p>
            <a:pPr eaLnBrk="1" hangingPunct="1">
              <a:lnSpc>
                <a:spcPct val="120000"/>
              </a:lnSpc>
              <a:buFont typeface="Wingdings" charset="2"/>
              <a:buChar char="Ø"/>
              <a:defRPr/>
            </a:pPr>
            <a:endParaRPr lang="en-US" sz="2400">
              <a:solidFill>
                <a:srgbClr val="FFFF00"/>
              </a:solidFill>
              <a:latin typeface="Arial" charset="0"/>
              <a:ea typeface="+mn-ea"/>
              <a:cs typeface="+mn-cs"/>
            </a:endParaRPr>
          </a:p>
          <a:p>
            <a:pPr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400">
                <a:solidFill>
                  <a:srgbClr val="FFFF00"/>
                </a:solidFill>
                <a:latin typeface="Arial" charset="0"/>
                <a:ea typeface="+mn-ea"/>
                <a:cs typeface="+mn-cs"/>
              </a:rPr>
              <a:t>Impressive area savings</a:t>
            </a:r>
          </a:p>
          <a:p>
            <a:pPr lvl="1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But delay penalty!!!</a:t>
            </a:r>
          </a:p>
          <a:p>
            <a:pPr lvl="1" eaLnBrk="1" hangingPunct="1">
              <a:lnSpc>
                <a:spcPct val="120000"/>
              </a:lnSpc>
              <a:buFontTx/>
              <a:buNone/>
              <a:defRPr/>
            </a:pPr>
            <a:endParaRPr lang="en-US" sz="2000">
              <a:solidFill>
                <a:srgbClr val="FFFF00"/>
              </a:solidFill>
              <a:latin typeface="Arial" charset="0"/>
            </a:endParaRPr>
          </a:p>
          <a:p>
            <a:pPr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Char char="Ø"/>
              <a:defRPr/>
            </a:pPr>
            <a:r>
              <a:rPr lang="en-US" sz="2400">
                <a:solidFill>
                  <a:srgbClr val="FFFF00"/>
                </a:solidFill>
                <a:latin typeface="Arial" charset="0"/>
                <a:ea typeface="+mn-ea"/>
                <a:cs typeface="+mn-cs"/>
              </a:rPr>
              <a:t>Future Work: </a:t>
            </a:r>
            <a:endParaRPr lang="en-US" sz="2000">
              <a:solidFill>
                <a:srgbClr val="FFFF00"/>
              </a:solidFill>
              <a:latin typeface="Arial" charset="0"/>
              <a:ea typeface="+mn-ea"/>
              <a:cs typeface="+mn-cs"/>
            </a:endParaRPr>
          </a:p>
          <a:p>
            <a:pPr lvl="1" eaLnBrk="1" hangingPunct="1">
              <a:lnSpc>
                <a:spcPct val="120000"/>
              </a:lnSpc>
              <a:defRPr/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Address the concerns in delay!!!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 Retarget the approach towards power savings??? </a:t>
            </a:r>
            <a:endParaRPr lang="en-US" sz="1800">
              <a:solidFill>
                <a:srgbClr val="FFFF00"/>
              </a:solidFill>
              <a:effectLst/>
              <a:latin typeface="Arial" charset="0"/>
              <a:ea typeface="Times New Roman" charset="0"/>
              <a:cs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/>
          <a:lstStyle/>
          <a:p>
            <a:pPr eaLnBrk="1" hangingPunct="1">
              <a:defRPr/>
            </a:pPr>
            <a:endParaRPr lang="en-US" sz="2800" b="1">
              <a:solidFill>
                <a:srgbClr val="FFFF00"/>
              </a:solidFill>
              <a:ea typeface="+mj-ea"/>
              <a:cs typeface="+mj-cs"/>
            </a:endParaRP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762000"/>
            <a:ext cx="9144000" cy="5140325"/>
          </a:xfrm>
        </p:spPr>
        <p:txBody>
          <a:bodyPr/>
          <a:lstStyle/>
          <a:p>
            <a:pPr algn="ctr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None/>
            </a:pPr>
            <a:endParaRPr lang="en-US" sz="1800">
              <a:solidFill>
                <a:srgbClr val="FFFF00"/>
              </a:solidFill>
              <a:effectLst/>
              <a:latin typeface="Arial" charset="0"/>
              <a:ea typeface="Times New Roman" charset="0"/>
              <a:cs typeface="Times New Roman" charset="0"/>
            </a:endParaRPr>
          </a:p>
          <a:p>
            <a:pPr algn="ctr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None/>
            </a:pPr>
            <a:endParaRPr lang="en-US" sz="1800">
              <a:solidFill>
                <a:srgbClr val="FFFF00"/>
              </a:solidFill>
              <a:effectLst/>
              <a:latin typeface="Arial" charset="0"/>
              <a:ea typeface="Times New Roman" charset="0"/>
              <a:cs typeface="Times New Roman" charset="0"/>
            </a:endParaRPr>
          </a:p>
          <a:p>
            <a:pPr algn="ctr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None/>
            </a:pPr>
            <a:endParaRPr lang="en-US" sz="1800">
              <a:solidFill>
                <a:srgbClr val="FFFF00"/>
              </a:solidFill>
              <a:effectLst/>
              <a:latin typeface="Arial" charset="0"/>
              <a:ea typeface="Times New Roman" charset="0"/>
              <a:cs typeface="Times New Roman" charset="0"/>
            </a:endParaRPr>
          </a:p>
          <a:p>
            <a:pPr algn="ctr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None/>
            </a:pPr>
            <a:endParaRPr lang="en-US" sz="1800">
              <a:solidFill>
                <a:srgbClr val="FFFF00"/>
              </a:solidFill>
              <a:effectLst/>
              <a:latin typeface="Arial" charset="0"/>
              <a:ea typeface="Times New Roman" charset="0"/>
              <a:cs typeface="Times New Roman" charset="0"/>
            </a:endParaRPr>
          </a:p>
          <a:p>
            <a:pPr algn="ctr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None/>
            </a:pPr>
            <a:endParaRPr lang="en-US" sz="1800">
              <a:solidFill>
                <a:srgbClr val="FFFF00"/>
              </a:solidFill>
              <a:effectLst/>
              <a:latin typeface="Arial" charset="0"/>
              <a:ea typeface="Times New Roman" charset="0"/>
              <a:cs typeface="Times New Roman" charset="0"/>
            </a:endParaRPr>
          </a:p>
          <a:p>
            <a:pPr algn="ctr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None/>
            </a:pPr>
            <a:endParaRPr lang="en-US" sz="1800">
              <a:solidFill>
                <a:srgbClr val="FFFF00"/>
              </a:solidFill>
              <a:effectLst/>
              <a:latin typeface="Arial" charset="0"/>
              <a:ea typeface="Times New Roman" charset="0"/>
              <a:cs typeface="Times New Roman" charset="0"/>
            </a:endParaRPr>
          </a:p>
          <a:p>
            <a:pPr algn="ctr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None/>
            </a:pPr>
            <a:r>
              <a:rPr lang="en-US" sz="4000">
                <a:solidFill>
                  <a:srgbClr val="FFFF00"/>
                </a:solidFill>
                <a:effectLst/>
                <a:latin typeface="Arial" charset="0"/>
                <a:ea typeface="Times New Roman" charset="0"/>
                <a:cs typeface="Times New Roman" charset="0"/>
              </a:rPr>
              <a:t>Questions???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13" descr="matlab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1095375"/>
            <a:ext cx="7734300" cy="564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046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>
                <a:solidFill>
                  <a:srgbClr val="FFFF00"/>
                </a:solidFill>
                <a:ea typeface="+mj-ea"/>
                <a:cs typeface="+mj-cs"/>
              </a:rPr>
              <a:t>The Synthesis Flow</a:t>
            </a:r>
          </a:p>
        </p:txBody>
      </p:sp>
      <p:sp>
        <p:nvSpPr>
          <p:cNvPr id="190469" name="Oval 5"/>
          <p:cNvSpPr>
            <a:spLocks noChangeArrowheads="1"/>
          </p:cNvSpPr>
          <p:nvPr/>
        </p:nvSpPr>
        <p:spPr bwMode="auto">
          <a:xfrm>
            <a:off x="6248400" y="4343400"/>
            <a:ext cx="2362200" cy="12954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solidFill>
                <a:srgbClr val="FFFF00"/>
              </a:solidFill>
            </a:endParaRPr>
          </a:p>
        </p:txBody>
      </p:sp>
      <p:sp>
        <p:nvSpPr>
          <p:cNvPr id="190468" name="Oval 4"/>
          <p:cNvSpPr>
            <a:spLocks noChangeArrowheads="1"/>
          </p:cNvSpPr>
          <p:nvPr/>
        </p:nvSpPr>
        <p:spPr bwMode="auto">
          <a:xfrm>
            <a:off x="6248400" y="4343400"/>
            <a:ext cx="2362200" cy="12192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90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" dur="500"/>
                                        <p:tgtEl>
                                          <p:spTgt spid="190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469" grpId="0" animBg="1"/>
      <p:bldP spid="19046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b="1">
                <a:solidFill>
                  <a:srgbClr val="FFFF00"/>
                </a:solidFill>
                <a:ea typeface="+mj-ea"/>
                <a:cs typeface="+mj-cs"/>
              </a:rPr>
              <a:t>Polynomial representation?</a:t>
            </a:r>
          </a:p>
        </p:txBody>
      </p:sp>
      <p:pic>
        <p:nvPicPr>
          <p:cNvPr id="21507" name="Picture 3"/>
          <p:cNvPicPr>
            <a:picLocks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2209800" y="1295400"/>
            <a:ext cx="5334000" cy="2895600"/>
          </a:xfrm>
          <a:noFill/>
        </p:spPr>
      </p:pic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457200" y="4343400"/>
            <a:ext cx="8077200" cy="19383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  <a:buClr>
                <a:schemeClr val="tx1"/>
              </a:buClr>
              <a:defRPr/>
            </a:pPr>
            <a:r>
              <a:rPr lang="en-US"/>
              <a:t> </a:t>
            </a:r>
          </a:p>
          <a:p>
            <a:pPr algn="l">
              <a:spcBef>
                <a:spcPct val="50000"/>
              </a:spcBef>
              <a:buClr>
                <a:schemeClr val="tx1"/>
              </a:buClr>
              <a:buFont typeface="Wingdings" charset="2"/>
              <a:buChar char="Ø"/>
              <a:defRPr/>
            </a:pPr>
            <a:r>
              <a:rPr lang="en-US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Quadratic filter design for polynomial signal processing</a:t>
            </a:r>
          </a:p>
          <a:p>
            <a:pPr algn="l">
              <a:spcBef>
                <a:spcPct val="50000"/>
              </a:spcBef>
              <a:buClr>
                <a:schemeClr val="tx1"/>
              </a:buClr>
              <a:buFont typeface="Wingdings" charset="2"/>
              <a:buChar char="Ø"/>
              <a:defRPr/>
            </a:pPr>
            <a:r>
              <a:rPr lang="en-US" i="1">
                <a:solidFill>
                  <a:srgbClr val="FFFF00"/>
                </a:solidFill>
              </a:rPr>
              <a:t> </a:t>
            </a:r>
            <a:r>
              <a:rPr lang="en-US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 = a</a:t>
            </a:r>
            <a:r>
              <a:rPr lang="en-US" i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 </a:t>
            </a:r>
            <a:r>
              <a:rPr lang="en-US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 x</a:t>
            </a:r>
            <a:r>
              <a:rPr lang="en-US" i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i="1" baseline="30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a</a:t>
            </a:r>
            <a:r>
              <a:rPr lang="en-US" i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 </a:t>
            </a:r>
            <a:r>
              <a:rPr lang="en-US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 x</a:t>
            </a:r>
            <a:r>
              <a:rPr lang="en-US" i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b</a:t>
            </a:r>
            <a:r>
              <a:rPr lang="en-US" i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 </a:t>
            </a:r>
            <a:r>
              <a:rPr lang="en-US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 x</a:t>
            </a:r>
            <a:r>
              <a:rPr lang="en-US" i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</a:t>
            </a:r>
            <a:r>
              <a:rPr lang="en-US" i="1" baseline="30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b</a:t>
            </a:r>
            <a:r>
              <a:rPr lang="en-US" i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 </a:t>
            </a:r>
            <a:r>
              <a:rPr lang="en-US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 x</a:t>
            </a:r>
            <a:r>
              <a:rPr lang="en-US" i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</a:t>
            </a:r>
            <a:r>
              <a:rPr lang="en-US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c . x</a:t>
            </a:r>
            <a:r>
              <a:rPr lang="en-US" i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 </a:t>
            </a:r>
            <a:r>
              <a:rPr lang="en-US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 x</a:t>
            </a:r>
            <a:r>
              <a:rPr lang="en-US" i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  <a:p>
            <a:pPr algn="l">
              <a:spcBef>
                <a:spcPct val="50000"/>
              </a:spcBef>
              <a:buClr>
                <a:schemeClr val="tx1"/>
              </a:buClr>
              <a:defRPr/>
            </a:pPr>
            <a:endParaRPr lang="en-US" baseline="-250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229600" cy="1036638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2800" b="1">
                <a:solidFill>
                  <a:srgbClr val="FFFF00"/>
                </a:solidFill>
                <a:ea typeface="+mj-ea"/>
                <a:cs typeface="+mj-cs"/>
              </a:rPr>
              <a:t>Motivation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609600"/>
            <a:ext cx="8382000" cy="6019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chemeClr val="accent2"/>
              </a:buClr>
              <a:buFont typeface="Wingdings" charset="2"/>
              <a:buChar char="Ø"/>
              <a:defRPr/>
            </a:pPr>
            <a:endParaRPr lang="en-US" sz="2400">
              <a:solidFill>
                <a:srgbClr val="FFFF00"/>
              </a:solidFill>
              <a:ea typeface="+mn-ea"/>
              <a:cs typeface="+mn-cs"/>
            </a:endParaRPr>
          </a:p>
          <a:p>
            <a:pPr algn="just" eaLnBrk="1" hangingPunct="1">
              <a:lnSpc>
                <a:spcPct val="90000"/>
              </a:lnSpc>
              <a:buClr>
                <a:schemeClr val="accent2"/>
              </a:buClr>
              <a:buFont typeface="Wingdings" charset="2"/>
              <a:buChar char="Ø"/>
              <a:defRPr/>
            </a:pPr>
            <a:r>
              <a:rPr lang="en-US" sz="2400">
                <a:solidFill>
                  <a:srgbClr val="FFFF00"/>
                </a:solidFill>
                <a:ea typeface="+mn-ea"/>
                <a:cs typeface="+mn-cs"/>
              </a:rPr>
              <a:t>P</a:t>
            </a:r>
            <a:r>
              <a:rPr lang="en-US" sz="2400" baseline="-25000">
                <a:solidFill>
                  <a:srgbClr val="FFFF00"/>
                </a:solidFill>
                <a:ea typeface="+mn-ea"/>
                <a:cs typeface="+mn-cs"/>
              </a:rPr>
              <a:t>1</a:t>
            </a:r>
            <a:r>
              <a:rPr lang="en-US" sz="2400">
                <a:solidFill>
                  <a:srgbClr val="FFFF00"/>
                </a:solidFill>
                <a:ea typeface="+mn-ea"/>
                <a:cs typeface="+mn-cs"/>
              </a:rPr>
              <a:t> = x</a:t>
            </a:r>
            <a:r>
              <a:rPr lang="en-US" sz="2400" baseline="30000">
                <a:solidFill>
                  <a:srgbClr val="FFFF00"/>
                </a:solidFill>
                <a:ea typeface="+mn-ea"/>
                <a:cs typeface="+mn-cs"/>
              </a:rPr>
              <a:t>2</a:t>
            </a:r>
            <a:r>
              <a:rPr lang="en-US" sz="2400">
                <a:solidFill>
                  <a:srgbClr val="FFFF00"/>
                </a:solidFill>
                <a:ea typeface="+mn-ea"/>
                <a:cs typeface="+mn-cs"/>
              </a:rPr>
              <a:t> + 6xy + 9y</a:t>
            </a:r>
            <a:r>
              <a:rPr lang="en-US" sz="2400" baseline="30000">
                <a:solidFill>
                  <a:srgbClr val="FFFF00"/>
                </a:solidFill>
                <a:ea typeface="+mn-ea"/>
                <a:cs typeface="+mn-cs"/>
              </a:rPr>
              <a:t>2</a:t>
            </a:r>
            <a:r>
              <a:rPr lang="en-US" sz="2400" baseline="-25000">
                <a:solidFill>
                  <a:srgbClr val="FFFF00"/>
                </a:solidFill>
                <a:ea typeface="+mn-ea"/>
                <a:cs typeface="+mn-cs"/>
              </a:rPr>
              <a:t> </a:t>
            </a:r>
            <a:r>
              <a:rPr lang="en-US" sz="2400" baseline="30000">
                <a:solidFill>
                  <a:srgbClr val="FFFF00"/>
                </a:solidFill>
                <a:ea typeface="+mn-ea"/>
                <a:cs typeface="+mn-cs"/>
              </a:rPr>
              <a:t>   </a:t>
            </a:r>
            <a:endParaRPr lang="en-US" sz="2400">
              <a:solidFill>
                <a:srgbClr val="FFFF00"/>
              </a:solidFill>
              <a:ea typeface="+mn-ea"/>
              <a:cs typeface="+mn-cs"/>
            </a:endParaRPr>
          </a:p>
          <a:p>
            <a:pPr algn="just" eaLnBrk="1" hangingPunct="1">
              <a:lnSpc>
                <a:spcPct val="90000"/>
              </a:lnSpc>
              <a:buClr>
                <a:schemeClr val="accent2"/>
              </a:buClr>
              <a:buFont typeface="Wingdings" charset="2"/>
              <a:buChar char="Ø"/>
              <a:defRPr/>
            </a:pPr>
            <a:r>
              <a:rPr lang="en-US" sz="2400">
                <a:solidFill>
                  <a:srgbClr val="FFFF00"/>
                </a:solidFill>
                <a:ea typeface="+mn-ea"/>
                <a:cs typeface="+mn-cs"/>
              </a:rPr>
              <a:t>P</a:t>
            </a:r>
            <a:r>
              <a:rPr lang="en-US" sz="2400" baseline="-25000">
                <a:solidFill>
                  <a:srgbClr val="FFFF00"/>
                </a:solidFill>
                <a:ea typeface="+mn-ea"/>
                <a:cs typeface="+mn-cs"/>
              </a:rPr>
              <a:t>2</a:t>
            </a:r>
            <a:r>
              <a:rPr lang="en-US" sz="2400">
                <a:solidFill>
                  <a:srgbClr val="FFFF00"/>
                </a:solidFill>
                <a:ea typeface="+mn-ea"/>
                <a:cs typeface="+mn-cs"/>
              </a:rPr>
              <a:t> = 4xy</a:t>
            </a:r>
            <a:r>
              <a:rPr lang="en-US" sz="2400" baseline="30000">
                <a:solidFill>
                  <a:srgbClr val="FFFF00"/>
                </a:solidFill>
                <a:ea typeface="+mn-ea"/>
                <a:cs typeface="+mn-cs"/>
              </a:rPr>
              <a:t>2</a:t>
            </a:r>
            <a:r>
              <a:rPr lang="en-US" sz="2400">
                <a:solidFill>
                  <a:srgbClr val="FFFF00"/>
                </a:solidFill>
                <a:ea typeface="+mn-ea"/>
                <a:cs typeface="+mn-cs"/>
              </a:rPr>
              <a:t> + 12y</a:t>
            </a:r>
            <a:r>
              <a:rPr lang="en-US" sz="2400" baseline="30000">
                <a:solidFill>
                  <a:srgbClr val="FFFF00"/>
                </a:solidFill>
                <a:ea typeface="+mn-ea"/>
                <a:cs typeface="+mn-cs"/>
              </a:rPr>
              <a:t>3 </a:t>
            </a:r>
            <a:endParaRPr lang="en-US" sz="2400">
              <a:solidFill>
                <a:srgbClr val="FFFF00"/>
              </a:solidFill>
              <a:ea typeface="+mn-ea"/>
              <a:cs typeface="+mn-cs"/>
            </a:endParaRPr>
          </a:p>
          <a:p>
            <a:pPr algn="just" eaLnBrk="1" hangingPunct="1">
              <a:lnSpc>
                <a:spcPct val="90000"/>
              </a:lnSpc>
              <a:buClr>
                <a:schemeClr val="accent2"/>
              </a:buClr>
              <a:buFont typeface="Wingdings" charset="2"/>
              <a:buChar char="Ø"/>
              <a:defRPr/>
            </a:pPr>
            <a:r>
              <a:rPr lang="en-US" sz="2400">
                <a:solidFill>
                  <a:srgbClr val="FFFF00"/>
                </a:solidFill>
                <a:ea typeface="+mn-ea"/>
                <a:cs typeface="+mn-cs"/>
              </a:rPr>
              <a:t>P</a:t>
            </a:r>
            <a:r>
              <a:rPr lang="en-US" sz="2400" baseline="-25000">
                <a:solidFill>
                  <a:srgbClr val="FFFF00"/>
                </a:solidFill>
                <a:ea typeface="+mn-ea"/>
                <a:cs typeface="+mn-cs"/>
              </a:rPr>
              <a:t>3</a:t>
            </a:r>
            <a:r>
              <a:rPr lang="en-US" sz="2400">
                <a:solidFill>
                  <a:srgbClr val="FFFF00"/>
                </a:solidFill>
                <a:ea typeface="+mn-ea"/>
                <a:cs typeface="+mn-cs"/>
              </a:rPr>
              <a:t> = 2zx</a:t>
            </a:r>
            <a:r>
              <a:rPr lang="en-US" sz="2400" baseline="30000">
                <a:solidFill>
                  <a:srgbClr val="FFFF00"/>
                </a:solidFill>
                <a:ea typeface="+mn-ea"/>
                <a:cs typeface="+mn-cs"/>
              </a:rPr>
              <a:t>2</a:t>
            </a:r>
            <a:r>
              <a:rPr lang="en-US" sz="2400">
                <a:solidFill>
                  <a:srgbClr val="FFFF00"/>
                </a:solidFill>
                <a:ea typeface="+mn-ea"/>
                <a:cs typeface="+mn-cs"/>
              </a:rPr>
              <a:t> + 6xyz </a:t>
            </a:r>
          </a:p>
          <a:p>
            <a:pPr lvl="1" algn="just" eaLnBrk="1" hangingPunct="1">
              <a:lnSpc>
                <a:spcPct val="90000"/>
              </a:lnSpc>
              <a:buClr>
                <a:schemeClr val="accent2"/>
              </a:buClr>
              <a:buFontTx/>
              <a:buNone/>
              <a:defRPr/>
            </a:pPr>
            <a:endParaRPr lang="en-US" sz="2000">
              <a:solidFill>
                <a:srgbClr val="FFFF00"/>
              </a:solidFill>
            </a:endParaRP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Font typeface="Wingdings" charset="2"/>
              <a:buChar char="Ø"/>
              <a:defRPr/>
            </a:pPr>
            <a:endParaRPr lang="en-US" sz="2400">
              <a:solidFill>
                <a:srgbClr val="FFFF00"/>
              </a:solidFill>
              <a:ea typeface="+mn-ea"/>
              <a:cs typeface="+mn-cs"/>
            </a:endParaRP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Font typeface="Wingdings" charset="2"/>
              <a:buChar char="Ø"/>
              <a:defRPr/>
            </a:pPr>
            <a:r>
              <a:rPr lang="en-US" sz="2400">
                <a:solidFill>
                  <a:srgbClr val="FFFF00"/>
                </a:solidFill>
                <a:ea typeface="+mn-ea"/>
                <a:cs typeface="+mn-cs"/>
              </a:rPr>
              <a:t>P</a:t>
            </a:r>
            <a:r>
              <a:rPr lang="en-US" sz="2400" baseline="-25000">
                <a:solidFill>
                  <a:srgbClr val="FFFF00"/>
                </a:solidFill>
                <a:ea typeface="+mn-ea"/>
                <a:cs typeface="+mn-cs"/>
              </a:rPr>
              <a:t>1</a:t>
            </a:r>
            <a:r>
              <a:rPr lang="en-US" sz="2400">
                <a:solidFill>
                  <a:srgbClr val="FFFF00"/>
                </a:solidFill>
                <a:ea typeface="+mn-ea"/>
                <a:cs typeface="+mn-cs"/>
              </a:rPr>
              <a:t> = x(x+ 6y) + 9y</a:t>
            </a:r>
            <a:r>
              <a:rPr lang="en-US" sz="2400" baseline="30000">
                <a:solidFill>
                  <a:srgbClr val="FFFF00"/>
                </a:solidFill>
                <a:ea typeface="+mn-ea"/>
                <a:cs typeface="+mn-cs"/>
              </a:rPr>
              <a:t>2</a:t>
            </a:r>
            <a:r>
              <a:rPr lang="en-US" sz="2400" baseline="-25000">
                <a:solidFill>
                  <a:srgbClr val="FFFF00"/>
                </a:solidFill>
                <a:ea typeface="+mn-ea"/>
                <a:cs typeface="+mn-cs"/>
              </a:rPr>
              <a:t> </a:t>
            </a:r>
            <a:r>
              <a:rPr lang="en-US" sz="2400" baseline="30000">
                <a:solidFill>
                  <a:srgbClr val="FFFF00"/>
                </a:solidFill>
                <a:ea typeface="+mn-ea"/>
                <a:cs typeface="+mn-cs"/>
              </a:rPr>
              <a:t>   </a:t>
            </a:r>
            <a:endParaRPr lang="en-US" sz="2400">
              <a:solidFill>
                <a:srgbClr val="FFFF00"/>
              </a:solidFill>
              <a:ea typeface="+mn-ea"/>
              <a:cs typeface="+mn-cs"/>
            </a:endParaRP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Font typeface="Wingdings" charset="2"/>
              <a:buChar char="Ø"/>
              <a:defRPr/>
            </a:pPr>
            <a:r>
              <a:rPr lang="en-US" sz="2400">
                <a:solidFill>
                  <a:srgbClr val="FFFF00"/>
                </a:solidFill>
                <a:ea typeface="+mn-ea"/>
                <a:cs typeface="+mn-cs"/>
              </a:rPr>
              <a:t>P</a:t>
            </a:r>
            <a:r>
              <a:rPr lang="en-US" sz="2400" baseline="-25000">
                <a:solidFill>
                  <a:srgbClr val="FFFF00"/>
                </a:solidFill>
                <a:ea typeface="+mn-ea"/>
                <a:cs typeface="+mn-cs"/>
              </a:rPr>
              <a:t>2</a:t>
            </a:r>
            <a:r>
              <a:rPr lang="en-US" sz="2400">
                <a:solidFill>
                  <a:srgbClr val="FFFF00"/>
                </a:solidFill>
                <a:ea typeface="+mn-ea"/>
                <a:cs typeface="+mn-cs"/>
              </a:rPr>
              <a:t> = 4xy</a:t>
            </a:r>
            <a:r>
              <a:rPr lang="en-US" sz="2400" baseline="30000">
                <a:solidFill>
                  <a:srgbClr val="FFFF00"/>
                </a:solidFill>
                <a:ea typeface="+mn-ea"/>
                <a:cs typeface="+mn-cs"/>
              </a:rPr>
              <a:t>2</a:t>
            </a:r>
            <a:r>
              <a:rPr lang="en-US" sz="2400">
                <a:solidFill>
                  <a:srgbClr val="FFFF00"/>
                </a:solidFill>
                <a:ea typeface="+mn-ea"/>
                <a:cs typeface="+mn-cs"/>
              </a:rPr>
              <a:t> + 12y</a:t>
            </a:r>
            <a:r>
              <a:rPr lang="en-US" sz="2400" baseline="30000">
                <a:solidFill>
                  <a:srgbClr val="FFFF00"/>
                </a:solidFill>
                <a:ea typeface="+mn-ea"/>
                <a:cs typeface="+mn-cs"/>
              </a:rPr>
              <a:t>3 </a:t>
            </a:r>
            <a:endParaRPr lang="en-US" sz="2400">
              <a:solidFill>
                <a:srgbClr val="FFFF00"/>
              </a:solidFill>
              <a:ea typeface="+mn-ea"/>
              <a:cs typeface="+mn-cs"/>
            </a:endParaRP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Font typeface="Wingdings" charset="2"/>
              <a:buChar char="Ø"/>
              <a:defRPr/>
            </a:pPr>
            <a:r>
              <a:rPr lang="en-US" sz="2400">
                <a:solidFill>
                  <a:srgbClr val="FFFF00"/>
                </a:solidFill>
                <a:ea typeface="+mn-ea"/>
                <a:cs typeface="+mn-cs"/>
              </a:rPr>
              <a:t>P</a:t>
            </a:r>
            <a:r>
              <a:rPr lang="en-US" sz="2400" baseline="-25000">
                <a:solidFill>
                  <a:srgbClr val="FFFF00"/>
                </a:solidFill>
                <a:ea typeface="+mn-ea"/>
                <a:cs typeface="+mn-cs"/>
              </a:rPr>
              <a:t>3</a:t>
            </a:r>
            <a:r>
              <a:rPr lang="en-US" sz="2400">
                <a:solidFill>
                  <a:srgbClr val="FFFF00"/>
                </a:solidFill>
                <a:ea typeface="+mn-ea"/>
                <a:cs typeface="+mn-cs"/>
              </a:rPr>
              <a:t> = x(2zx + 6yz)</a:t>
            </a:r>
          </a:p>
          <a:p>
            <a:pPr lvl="1" eaLnBrk="1" hangingPunct="1">
              <a:lnSpc>
                <a:spcPct val="90000"/>
              </a:lnSpc>
              <a:buClr>
                <a:schemeClr val="accent2"/>
              </a:buClr>
              <a:buFontTx/>
              <a:buNone/>
              <a:defRPr/>
            </a:pPr>
            <a:endParaRPr lang="en-US" sz="2000">
              <a:solidFill>
                <a:srgbClr val="FFFF00"/>
              </a:solidFill>
            </a:endParaRP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Font typeface="Wingdings" charset="2"/>
              <a:buChar char="Ø"/>
              <a:defRPr/>
            </a:pPr>
            <a:endParaRPr lang="en-US" sz="2400">
              <a:solidFill>
                <a:srgbClr val="FFFF00"/>
              </a:solidFill>
              <a:ea typeface="+mn-ea"/>
              <a:cs typeface="+mn-cs"/>
            </a:endParaRP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Font typeface="Wingdings" charset="2"/>
              <a:buChar char="Ø"/>
              <a:defRPr/>
            </a:pPr>
            <a:r>
              <a:rPr lang="en-US" sz="2400">
                <a:solidFill>
                  <a:srgbClr val="FFFF00"/>
                </a:solidFill>
                <a:ea typeface="+mn-ea"/>
                <a:cs typeface="+mn-cs"/>
              </a:rPr>
              <a:t>P</a:t>
            </a:r>
            <a:r>
              <a:rPr lang="en-US" sz="2400" baseline="-25000">
                <a:solidFill>
                  <a:srgbClr val="FFFF00"/>
                </a:solidFill>
                <a:ea typeface="+mn-ea"/>
                <a:cs typeface="+mn-cs"/>
              </a:rPr>
              <a:t>1</a:t>
            </a:r>
            <a:r>
              <a:rPr lang="en-US" sz="2400">
                <a:solidFill>
                  <a:srgbClr val="FFFF00"/>
                </a:solidFill>
                <a:ea typeface="+mn-ea"/>
                <a:cs typeface="+mn-cs"/>
              </a:rPr>
              <a:t> = x(x+ 6y) + 9y</a:t>
            </a:r>
            <a:r>
              <a:rPr lang="en-US" sz="2400" baseline="30000">
                <a:solidFill>
                  <a:srgbClr val="FFFF00"/>
                </a:solidFill>
                <a:ea typeface="+mn-ea"/>
                <a:cs typeface="+mn-cs"/>
              </a:rPr>
              <a:t>2</a:t>
            </a:r>
            <a:r>
              <a:rPr lang="en-US" sz="2400" baseline="-25000">
                <a:solidFill>
                  <a:srgbClr val="FFFF00"/>
                </a:solidFill>
                <a:ea typeface="+mn-ea"/>
                <a:cs typeface="+mn-cs"/>
              </a:rPr>
              <a:t> </a:t>
            </a:r>
            <a:r>
              <a:rPr lang="en-US" sz="2400" baseline="30000">
                <a:solidFill>
                  <a:srgbClr val="FFFF00"/>
                </a:solidFill>
                <a:ea typeface="+mn-ea"/>
                <a:cs typeface="+mn-cs"/>
              </a:rPr>
              <a:t> </a:t>
            </a:r>
            <a:endParaRPr lang="en-US" sz="2400">
              <a:solidFill>
                <a:srgbClr val="FFFF00"/>
              </a:solidFill>
              <a:ea typeface="+mn-ea"/>
              <a:cs typeface="+mn-cs"/>
            </a:endParaRP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Font typeface="Wingdings" charset="2"/>
              <a:buChar char="Ø"/>
              <a:defRPr/>
            </a:pPr>
            <a:r>
              <a:rPr lang="en-US" sz="2400">
                <a:solidFill>
                  <a:srgbClr val="FFFF00"/>
                </a:solidFill>
                <a:ea typeface="+mn-ea"/>
                <a:cs typeface="+mn-cs"/>
              </a:rPr>
              <a:t>P</a:t>
            </a:r>
            <a:r>
              <a:rPr lang="en-US" sz="2400" baseline="-25000">
                <a:solidFill>
                  <a:srgbClr val="FFFF00"/>
                </a:solidFill>
                <a:ea typeface="+mn-ea"/>
                <a:cs typeface="+mn-cs"/>
              </a:rPr>
              <a:t>2</a:t>
            </a:r>
            <a:r>
              <a:rPr lang="en-US" sz="2400">
                <a:solidFill>
                  <a:srgbClr val="FFFF00"/>
                </a:solidFill>
                <a:ea typeface="+mn-ea"/>
                <a:cs typeface="+mn-cs"/>
              </a:rPr>
              <a:t> = y</a:t>
            </a:r>
            <a:r>
              <a:rPr lang="en-US" sz="2400" baseline="30000">
                <a:solidFill>
                  <a:srgbClr val="FFFF00"/>
                </a:solidFill>
                <a:ea typeface="+mn-ea"/>
                <a:cs typeface="+mn-cs"/>
              </a:rPr>
              <a:t>2</a:t>
            </a:r>
            <a:r>
              <a:rPr lang="en-US" sz="2400">
                <a:solidFill>
                  <a:srgbClr val="FFFF00"/>
                </a:solidFill>
                <a:ea typeface="+mn-ea"/>
                <a:cs typeface="+mn-cs"/>
              </a:rPr>
              <a:t>(4x+ 12y)  </a:t>
            </a: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Font typeface="Wingdings" charset="2"/>
              <a:buChar char="Ø"/>
              <a:defRPr/>
            </a:pPr>
            <a:r>
              <a:rPr lang="en-US" sz="2400">
                <a:solidFill>
                  <a:srgbClr val="FFFF00"/>
                </a:solidFill>
                <a:ea typeface="+mn-ea"/>
                <a:cs typeface="+mn-cs"/>
              </a:rPr>
              <a:t>P</a:t>
            </a:r>
            <a:r>
              <a:rPr lang="en-US" sz="2400" baseline="-25000">
                <a:solidFill>
                  <a:srgbClr val="FFFF00"/>
                </a:solidFill>
                <a:ea typeface="+mn-ea"/>
                <a:cs typeface="+mn-cs"/>
              </a:rPr>
              <a:t>3</a:t>
            </a:r>
            <a:r>
              <a:rPr lang="en-US" sz="2400">
                <a:solidFill>
                  <a:srgbClr val="FFFF00"/>
                </a:solidFill>
                <a:ea typeface="+mn-ea"/>
                <a:cs typeface="+mn-cs"/>
              </a:rPr>
              <a:t> = xz(2x + 6y)</a:t>
            </a:r>
          </a:p>
          <a:p>
            <a:pPr lvl="1" eaLnBrk="1" hangingPunct="1">
              <a:lnSpc>
                <a:spcPct val="90000"/>
              </a:lnSpc>
              <a:buClr>
                <a:schemeClr val="accent2"/>
              </a:buClr>
              <a:buFontTx/>
              <a:buNone/>
              <a:defRPr/>
            </a:pPr>
            <a:endParaRPr lang="en-US" sz="2000">
              <a:solidFill>
                <a:srgbClr val="FFFF00"/>
              </a:solidFill>
            </a:endParaRP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Font typeface="Wingdings" charset="2"/>
              <a:buNone/>
              <a:defRPr/>
            </a:pPr>
            <a:endParaRPr lang="en-US" sz="2400" baseline="30000">
              <a:solidFill>
                <a:srgbClr val="FFFF00"/>
              </a:solidFill>
              <a:ea typeface="+mn-ea"/>
              <a:cs typeface="+mn-cs"/>
            </a:endParaRP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Font typeface="Wingdings" charset="2"/>
              <a:buChar char="Ø"/>
              <a:defRPr/>
            </a:pPr>
            <a:endParaRPr lang="en-US" sz="2400" baseline="30000">
              <a:solidFill>
                <a:srgbClr val="FFFF00"/>
              </a:solidFill>
              <a:ea typeface="+mn-ea"/>
              <a:cs typeface="+mn-cs"/>
            </a:endParaRP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Font typeface="Wingdings" charset="2"/>
              <a:buChar char="Ø"/>
              <a:defRPr/>
            </a:pPr>
            <a:endParaRPr lang="en-US" sz="2400" baseline="30000">
              <a:solidFill>
                <a:srgbClr val="FFFF00"/>
              </a:solidFill>
              <a:ea typeface="+mn-ea"/>
              <a:cs typeface="+mn-cs"/>
            </a:endParaRP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Font typeface="Wingdings" charset="2"/>
              <a:buChar char="Ø"/>
              <a:defRPr/>
            </a:pPr>
            <a:endParaRPr lang="en-US" sz="2400" baseline="30000">
              <a:solidFill>
                <a:srgbClr val="FFFF00"/>
              </a:solidFill>
              <a:ea typeface="+mn-ea"/>
              <a:cs typeface="+mn-cs"/>
            </a:endParaRP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Font typeface="Wingdings" charset="2"/>
              <a:buChar char="Ø"/>
              <a:defRPr/>
            </a:pPr>
            <a:endParaRPr lang="en-US" sz="2400" baseline="30000">
              <a:solidFill>
                <a:srgbClr val="FFFF00"/>
              </a:solidFill>
              <a:ea typeface="+mn-ea"/>
              <a:cs typeface="+mn-cs"/>
            </a:endParaRP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Font typeface="Wingdings" charset="2"/>
              <a:buChar char="Ø"/>
              <a:defRPr/>
            </a:pPr>
            <a:endParaRPr lang="en-US" sz="2400" baseline="30000">
              <a:solidFill>
                <a:srgbClr val="FFFF00"/>
              </a:solidFill>
              <a:ea typeface="+mn-ea"/>
              <a:cs typeface="+mn-cs"/>
            </a:endParaRP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Font typeface="Wingdings" charset="2"/>
              <a:buChar char="Ø"/>
              <a:defRPr/>
            </a:pPr>
            <a:endParaRPr lang="en-US" sz="2400" baseline="30000">
              <a:solidFill>
                <a:srgbClr val="FFFF00"/>
              </a:solidFill>
              <a:ea typeface="+mn-ea"/>
              <a:cs typeface="+mn-cs"/>
            </a:endParaRP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Font typeface="Wingdings" charset="2"/>
              <a:buChar char="Ø"/>
              <a:defRPr/>
            </a:pPr>
            <a:endParaRPr lang="en-US" sz="2400" baseline="30000">
              <a:solidFill>
                <a:srgbClr val="FFFF00"/>
              </a:solidFill>
              <a:ea typeface="+mn-ea"/>
              <a:cs typeface="+mn-cs"/>
            </a:endParaRP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Font typeface="Wingdings" charset="2"/>
              <a:buChar char="Ø"/>
              <a:defRPr/>
            </a:pPr>
            <a:endParaRPr lang="en-US" sz="2400" baseline="30000">
              <a:solidFill>
                <a:srgbClr val="FFFF00"/>
              </a:solidFill>
              <a:ea typeface="+mn-ea"/>
              <a:cs typeface="+mn-cs"/>
            </a:endParaRP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Font typeface="Wingdings" charset="2"/>
              <a:buChar char="Ø"/>
              <a:defRPr/>
            </a:pPr>
            <a:endParaRPr lang="en-US" sz="2400" baseline="30000">
              <a:solidFill>
                <a:srgbClr val="FFFF00"/>
              </a:solidFill>
              <a:ea typeface="+mn-ea"/>
              <a:cs typeface="+mn-cs"/>
            </a:endParaRP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Font typeface="Wingdings" charset="2"/>
              <a:buChar char="Ø"/>
              <a:defRPr/>
            </a:pPr>
            <a:endParaRPr lang="en-US" sz="2400" baseline="30000">
              <a:solidFill>
                <a:srgbClr val="FFFF00"/>
              </a:solidFill>
              <a:ea typeface="+mn-ea"/>
              <a:cs typeface="+mn-cs"/>
            </a:endParaRP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Font typeface="Wingdings" charset="2"/>
              <a:buChar char="Ø"/>
              <a:defRPr/>
            </a:pPr>
            <a:endParaRPr lang="en-US" sz="2400">
              <a:solidFill>
                <a:srgbClr val="FFFF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23556" name="TextBox 3"/>
          <p:cNvSpPr txBox="1">
            <a:spLocks noChangeArrowheads="1"/>
          </p:cNvSpPr>
          <p:nvPr/>
        </p:nvSpPr>
        <p:spPr bwMode="auto">
          <a:xfrm>
            <a:off x="4648200" y="1066800"/>
            <a:ext cx="3048000" cy="150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Direct Implementation</a:t>
            </a:r>
          </a:p>
          <a:p>
            <a:pPr marL="0" lvl="1"/>
            <a:r>
              <a:rPr lang="en-US" sz="2000">
                <a:solidFill>
                  <a:srgbClr val="FFFF00"/>
                </a:solidFill>
              </a:rPr>
              <a:t>17 Mults &amp; 4 Adds</a:t>
            </a:r>
          </a:p>
          <a:p>
            <a:endParaRPr lang="en-US">
              <a:solidFill>
                <a:srgbClr val="FFFF00"/>
              </a:solidFill>
            </a:endParaRPr>
          </a:p>
        </p:txBody>
      </p:sp>
      <p:sp>
        <p:nvSpPr>
          <p:cNvPr id="23557" name="TextBox 4"/>
          <p:cNvSpPr txBox="1">
            <a:spLocks noChangeArrowheads="1"/>
          </p:cNvSpPr>
          <p:nvPr/>
        </p:nvSpPr>
        <p:spPr bwMode="auto">
          <a:xfrm>
            <a:off x="4876800" y="3048000"/>
            <a:ext cx="2743200" cy="1138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Horner form</a:t>
            </a:r>
          </a:p>
          <a:p>
            <a:pPr marL="0" lvl="1"/>
            <a:r>
              <a:rPr lang="en-US" sz="2000">
                <a:solidFill>
                  <a:srgbClr val="FFFF00"/>
                </a:solidFill>
              </a:rPr>
              <a:t>15 Mults &amp; 4 Adds</a:t>
            </a:r>
          </a:p>
          <a:p>
            <a:endParaRPr lang="en-US">
              <a:solidFill>
                <a:srgbClr val="FFFF00"/>
              </a:solidFill>
            </a:endParaRPr>
          </a:p>
        </p:txBody>
      </p:sp>
      <p:sp>
        <p:nvSpPr>
          <p:cNvPr id="23558" name="TextBox 5"/>
          <p:cNvSpPr txBox="1">
            <a:spLocks noChangeArrowheads="1"/>
          </p:cNvSpPr>
          <p:nvPr/>
        </p:nvSpPr>
        <p:spPr bwMode="auto">
          <a:xfrm>
            <a:off x="4953000" y="5029200"/>
            <a:ext cx="2971800" cy="1138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Factorization + CSE</a:t>
            </a:r>
          </a:p>
          <a:p>
            <a:pPr marL="0" lvl="1"/>
            <a:r>
              <a:rPr lang="en-US" sz="2000">
                <a:solidFill>
                  <a:srgbClr val="FFFF00"/>
                </a:solidFill>
              </a:rPr>
              <a:t>12 Mults &amp; 4 Adds</a:t>
            </a:r>
          </a:p>
          <a:p>
            <a:endParaRPr lang="en-US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229600" cy="1036638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2800" b="1">
                <a:solidFill>
                  <a:srgbClr val="FFFF00"/>
                </a:solidFill>
                <a:ea typeface="+mj-ea"/>
                <a:cs typeface="+mj-cs"/>
              </a:rPr>
              <a:t>Motivation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609600"/>
            <a:ext cx="8382000" cy="6019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chemeClr val="accent2"/>
              </a:buClr>
              <a:buFont typeface="Wingdings" charset="2"/>
              <a:buChar char="Ø"/>
              <a:defRPr/>
            </a:pPr>
            <a:endParaRPr lang="en-US" sz="2400" dirty="0">
              <a:solidFill>
                <a:srgbClr val="FFFF00"/>
              </a:solidFill>
              <a:ea typeface="+mn-ea"/>
              <a:cs typeface="+mn-cs"/>
            </a:endParaRP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Font typeface="Wingdings" charset="2"/>
              <a:buChar char="Ø"/>
              <a:defRPr/>
            </a:pPr>
            <a:r>
              <a:rPr lang="en-US" sz="2400" dirty="0">
                <a:solidFill>
                  <a:srgbClr val="FFFF00"/>
                </a:solidFill>
                <a:ea typeface="+mn-ea"/>
                <a:cs typeface="+mn-cs"/>
              </a:rPr>
              <a:t>d</a:t>
            </a:r>
            <a:r>
              <a:rPr lang="en-US" sz="2400" baseline="-25000" dirty="0">
                <a:solidFill>
                  <a:srgbClr val="FFFF00"/>
                </a:solidFill>
                <a:ea typeface="+mn-ea"/>
                <a:cs typeface="+mn-cs"/>
              </a:rPr>
              <a:t>1</a:t>
            </a:r>
            <a:r>
              <a:rPr lang="en-US" sz="2400" dirty="0">
                <a:solidFill>
                  <a:srgbClr val="FFFF00"/>
                </a:solidFill>
                <a:ea typeface="+mn-ea"/>
                <a:cs typeface="+mn-cs"/>
              </a:rPr>
              <a:t> = </a:t>
            </a:r>
            <a:r>
              <a:rPr lang="en-US" sz="2400" dirty="0" err="1">
                <a:solidFill>
                  <a:srgbClr val="FFFF00"/>
                </a:solidFill>
                <a:ea typeface="+mn-ea"/>
                <a:cs typeface="+mn-cs"/>
              </a:rPr>
              <a:t>x</a:t>
            </a:r>
            <a:r>
              <a:rPr lang="en-US" sz="2400" dirty="0">
                <a:solidFill>
                  <a:srgbClr val="FFFF00"/>
                </a:solidFill>
                <a:ea typeface="+mn-ea"/>
                <a:cs typeface="+mn-cs"/>
              </a:rPr>
              <a:t> + 3y</a:t>
            </a: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Font typeface="Wingdings" charset="2"/>
              <a:buChar char="Ø"/>
              <a:defRPr/>
            </a:pPr>
            <a:r>
              <a:rPr lang="en-US" sz="2400" dirty="0">
                <a:solidFill>
                  <a:srgbClr val="FFFF00"/>
                </a:solidFill>
                <a:ea typeface="+mn-ea"/>
                <a:cs typeface="+mn-cs"/>
              </a:rPr>
              <a:t>P</a:t>
            </a:r>
            <a:r>
              <a:rPr lang="en-US" sz="2400" baseline="-25000" dirty="0">
                <a:solidFill>
                  <a:srgbClr val="FFFF00"/>
                </a:solidFill>
                <a:ea typeface="+mn-ea"/>
                <a:cs typeface="+mn-cs"/>
              </a:rPr>
              <a:t>1</a:t>
            </a:r>
            <a:r>
              <a:rPr lang="en-US" sz="2400" dirty="0">
                <a:solidFill>
                  <a:srgbClr val="FFFF00"/>
                </a:solidFill>
                <a:ea typeface="+mn-ea"/>
                <a:cs typeface="+mn-cs"/>
              </a:rPr>
              <a:t> = d</a:t>
            </a:r>
            <a:r>
              <a:rPr lang="en-US" sz="2400" baseline="-25000" dirty="0">
                <a:solidFill>
                  <a:srgbClr val="FFFF00"/>
                </a:solidFill>
                <a:ea typeface="+mn-ea"/>
                <a:cs typeface="+mn-cs"/>
              </a:rPr>
              <a:t>1</a:t>
            </a:r>
            <a:r>
              <a:rPr lang="en-US" sz="2400" baseline="30000" dirty="0">
                <a:solidFill>
                  <a:srgbClr val="FFFF00"/>
                </a:solidFill>
                <a:ea typeface="+mn-ea"/>
                <a:cs typeface="+mn-cs"/>
              </a:rPr>
              <a:t>2</a:t>
            </a:r>
            <a:r>
              <a:rPr lang="en-US" sz="2400" baseline="-25000" dirty="0">
                <a:solidFill>
                  <a:srgbClr val="FFFF00"/>
                </a:solidFill>
                <a:ea typeface="+mn-ea"/>
                <a:cs typeface="+mn-cs"/>
              </a:rPr>
              <a:t> </a:t>
            </a:r>
            <a:r>
              <a:rPr lang="en-US" sz="2400" baseline="30000" dirty="0">
                <a:solidFill>
                  <a:srgbClr val="FFFF00"/>
                </a:solidFill>
                <a:ea typeface="+mn-ea"/>
                <a:cs typeface="+mn-cs"/>
              </a:rPr>
              <a:t>   </a:t>
            </a:r>
            <a:endParaRPr lang="en-US" sz="2400" dirty="0">
              <a:solidFill>
                <a:srgbClr val="FFFF00"/>
              </a:solidFill>
              <a:ea typeface="+mn-ea"/>
              <a:cs typeface="+mn-cs"/>
            </a:endParaRP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Font typeface="Wingdings" charset="2"/>
              <a:buChar char="Ø"/>
              <a:defRPr/>
            </a:pPr>
            <a:r>
              <a:rPr lang="en-US" sz="2400" dirty="0">
                <a:solidFill>
                  <a:srgbClr val="FFFF00"/>
                </a:solidFill>
                <a:ea typeface="+mn-ea"/>
                <a:cs typeface="+mn-cs"/>
              </a:rPr>
              <a:t>P</a:t>
            </a:r>
            <a:r>
              <a:rPr lang="en-US" sz="2400" baseline="-25000" dirty="0">
                <a:solidFill>
                  <a:srgbClr val="FFFF00"/>
                </a:solidFill>
                <a:ea typeface="+mn-ea"/>
                <a:cs typeface="+mn-cs"/>
              </a:rPr>
              <a:t>2</a:t>
            </a:r>
            <a:r>
              <a:rPr lang="en-US" sz="2400" dirty="0">
                <a:solidFill>
                  <a:srgbClr val="FFFF00"/>
                </a:solidFill>
                <a:ea typeface="+mn-ea"/>
                <a:cs typeface="+mn-cs"/>
              </a:rPr>
              <a:t> = 4d</a:t>
            </a:r>
            <a:r>
              <a:rPr lang="en-US" sz="2400" baseline="-25000" dirty="0">
                <a:solidFill>
                  <a:srgbClr val="FFFF00"/>
                </a:solidFill>
                <a:ea typeface="+mn-ea"/>
                <a:cs typeface="+mn-cs"/>
              </a:rPr>
              <a:t>1</a:t>
            </a:r>
            <a:r>
              <a:rPr lang="en-US" sz="2400" dirty="0">
                <a:solidFill>
                  <a:srgbClr val="FFFF00"/>
                </a:solidFill>
                <a:ea typeface="+mn-ea"/>
                <a:cs typeface="+mn-cs"/>
              </a:rPr>
              <a:t>y</a:t>
            </a:r>
            <a:r>
              <a:rPr lang="en-US" sz="2400" baseline="30000" dirty="0">
                <a:solidFill>
                  <a:srgbClr val="FFFF00"/>
                </a:solidFill>
                <a:ea typeface="+mn-ea"/>
                <a:cs typeface="+mn-cs"/>
              </a:rPr>
              <a:t>2</a:t>
            </a:r>
            <a:r>
              <a:rPr lang="en-US" sz="2400" dirty="0">
                <a:solidFill>
                  <a:srgbClr val="FFFF00"/>
                </a:solidFill>
                <a:ea typeface="+mn-ea"/>
                <a:cs typeface="+mn-cs"/>
              </a:rPr>
              <a:t> </a:t>
            </a:r>
            <a:r>
              <a:rPr lang="en-US" sz="2400" baseline="30000" dirty="0">
                <a:solidFill>
                  <a:srgbClr val="FFFF00"/>
                </a:solidFill>
                <a:ea typeface="+mn-ea"/>
                <a:cs typeface="+mn-cs"/>
              </a:rPr>
              <a:t> </a:t>
            </a:r>
            <a:endParaRPr lang="en-US" sz="2400" dirty="0">
              <a:solidFill>
                <a:srgbClr val="FFFF00"/>
              </a:solidFill>
              <a:ea typeface="+mn-ea"/>
              <a:cs typeface="+mn-cs"/>
            </a:endParaRP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Font typeface="Wingdings" charset="2"/>
              <a:buChar char="Ø"/>
              <a:defRPr/>
            </a:pPr>
            <a:r>
              <a:rPr lang="en-US" sz="2400" dirty="0">
                <a:solidFill>
                  <a:srgbClr val="FFFF00"/>
                </a:solidFill>
                <a:ea typeface="+mn-ea"/>
                <a:cs typeface="+mn-cs"/>
              </a:rPr>
              <a:t>P</a:t>
            </a:r>
            <a:r>
              <a:rPr lang="en-US" sz="2400" baseline="-25000" dirty="0">
                <a:solidFill>
                  <a:srgbClr val="FFFF00"/>
                </a:solidFill>
                <a:ea typeface="+mn-ea"/>
                <a:cs typeface="+mn-cs"/>
              </a:rPr>
              <a:t>3</a:t>
            </a:r>
            <a:r>
              <a:rPr lang="en-US" sz="2400" dirty="0">
                <a:solidFill>
                  <a:srgbClr val="FFFF00"/>
                </a:solidFill>
                <a:ea typeface="+mn-ea"/>
                <a:cs typeface="+mn-cs"/>
              </a:rPr>
              <a:t> = 2xzd</a:t>
            </a:r>
            <a:r>
              <a:rPr lang="en-US" sz="2400" baseline="-25000" dirty="0">
                <a:solidFill>
                  <a:srgbClr val="FFFF00"/>
                </a:solidFill>
                <a:ea typeface="+mn-ea"/>
                <a:cs typeface="+mn-cs"/>
              </a:rPr>
              <a:t>1</a:t>
            </a:r>
            <a:r>
              <a:rPr lang="en-US" sz="2400" dirty="0">
                <a:solidFill>
                  <a:srgbClr val="FFFF00"/>
                </a:solidFill>
                <a:ea typeface="+mn-ea"/>
                <a:cs typeface="+mn-cs"/>
              </a:rPr>
              <a:t> </a:t>
            </a:r>
            <a:endParaRPr lang="en-US" sz="2000" dirty="0">
              <a:solidFill>
                <a:srgbClr val="FFFF00"/>
              </a:solidFill>
              <a:ea typeface="+mn-ea"/>
              <a:cs typeface="+mn-cs"/>
            </a:endParaRPr>
          </a:p>
          <a:p>
            <a:pPr lvl="1" eaLnBrk="1" hangingPunct="1">
              <a:lnSpc>
                <a:spcPct val="90000"/>
              </a:lnSpc>
              <a:buClr>
                <a:schemeClr val="accent2"/>
              </a:buClr>
              <a:buFont typeface="Wingdings" charset="2"/>
              <a:buChar char="Ø"/>
              <a:defRPr/>
            </a:pPr>
            <a:endParaRPr lang="en-US" sz="2000" baseline="30000" dirty="0">
              <a:solidFill>
                <a:srgbClr val="FFFF00"/>
              </a:solidFill>
            </a:endParaRPr>
          </a:p>
          <a:p>
            <a:pPr lvl="1" eaLnBrk="1" hangingPunct="1">
              <a:lnSpc>
                <a:spcPct val="90000"/>
              </a:lnSpc>
              <a:buClr>
                <a:schemeClr val="accent2"/>
              </a:buClr>
              <a:buFontTx/>
              <a:buNone/>
              <a:defRPr/>
            </a:pPr>
            <a:endParaRPr lang="en-US" sz="2400" baseline="30000" dirty="0">
              <a:solidFill>
                <a:srgbClr val="FFFF00"/>
              </a:solidFill>
            </a:endParaRP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Font typeface="Wingdings" charset="2"/>
              <a:buChar char="Ø"/>
              <a:defRPr/>
            </a:pPr>
            <a:endParaRPr lang="en-US" sz="2400" baseline="30000" dirty="0">
              <a:solidFill>
                <a:srgbClr val="FFFF00"/>
              </a:solidFill>
              <a:ea typeface="+mn-ea"/>
              <a:cs typeface="+mn-cs"/>
            </a:endParaRP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Font typeface="Wingdings" charset="2"/>
              <a:buChar char="Ø"/>
              <a:defRPr/>
            </a:pPr>
            <a:r>
              <a:rPr lang="en-US" sz="2400" dirty="0">
                <a:solidFill>
                  <a:srgbClr val="FFFF00"/>
                </a:solidFill>
                <a:ea typeface="+mn-ea"/>
                <a:cs typeface="+mn-cs"/>
              </a:rPr>
              <a:t>d</a:t>
            </a:r>
            <a:r>
              <a:rPr lang="en-US" sz="2400" baseline="-25000" dirty="0">
                <a:solidFill>
                  <a:srgbClr val="FFFF00"/>
                </a:solidFill>
                <a:ea typeface="+mn-ea"/>
                <a:cs typeface="+mn-cs"/>
              </a:rPr>
              <a:t>1</a:t>
            </a:r>
            <a:r>
              <a:rPr lang="en-US" sz="2400" dirty="0">
                <a:solidFill>
                  <a:srgbClr val="FFFF00"/>
                </a:solidFill>
                <a:ea typeface="+mn-ea"/>
                <a:cs typeface="+mn-cs"/>
              </a:rPr>
              <a:t> is a good building block</a:t>
            </a: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Font typeface="Wingdings" charset="2"/>
              <a:buNone/>
              <a:defRPr/>
            </a:pPr>
            <a:endParaRPr lang="en-US" sz="2400" baseline="30000" dirty="0">
              <a:solidFill>
                <a:srgbClr val="FFFF00"/>
              </a:solidFill>
              <a:ea typeface="+mn-ea"/>
              <a:cs typeface="+mn-cs"/>
            </a:endParaRP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Font typeface="Wingdings" charset="2"/>
              <a:buChar char="Ø"/>
              <a:defRPr/>
            </a:pPr>
            <a:r>
              <a:rPr lang="en-US" sz="2400" dirty="0">
                <a:solidFill>
                  <a:srgbClr val="FFFF00"/>
                </a:solidFill>
                <a:ea typeface="+mn-ea"/>
                <a:cs typeface="+mn-cs"/>
              </a:rPr>
              <a:t>How to identify such building blocks across multiple polynomial </a:t>
            </a:r>
            <a:r>
              <a:rPr lang="en-US" sz="2400" dirty="0" err="1">
                <a:solidFill>
                  <a:srgbClr val="FFFF00"/>
                </a:solidFill>
                <a:ea typeface="+mn-ea"/>
                <a:cs typeface="+mn-cs"/>
              </a:rPr>
              <a:t>datapaths</a:t>
            </a:r>
            <a:r>
              <a:rPr lang="en-US" sz="2400" dirty="0" smtClean="0">
                <a:solidFill>
                  <a:srgbClr val="FFFF00"/>
                </a:solidFill>
                <a:ea typeface="+mn-ea"/>
                <a:cs typeface="+mn-cs"/>
              </a:rPr>
              <a:t>?</a:t>
            </a: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Font typeface="Wingdings" charset="2"/>
              <a:buChar char="Ø"/>
              <a:defRPr/>
            </a:pPr>
            <a:endParaRPr lang="en-US" sz="2400" baseline="30000" dirty="0" smtClean="0">
              <a:solidFill>
                <a:srgbClr val="FFFF00"/>
              </a:solidFill>
              <a:ea typeface="+mn-ea"/>
              <a:cs typeface="+mn-cs"/>
            </a:endParaRP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Font typeface="Wingdings" charset="2"/>
              <a:buChar char="Ø"/>
              <a:defRPr/>
            </a:pPr>
            <a:endParaRPr lang="en-US" sz="2400" baseline="30000" dirty="0" smtClean="0">
              <a:solidFill>
                <a:srgbClr val="FFFF00"/>
              </a:solidFill>
              <a:ea typeface="+mn-ea"/>
              <a:cs typeface="+mn-cs"/>
            </a:endParaRP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Font typeface="Wingdings" charset="2"/>
              <a:buChar char="Ø"/>
              <a:defRPr/>
            </a:pPr>
            <a:r>
              <a:rPr lang="en-US" sz="2400" dirty="0" smtClean="0">
                <a:solidFill>
                  <a:srgbClr val="FFFF00"/>
                </a:solidFill>
                <a:ea typeface="+mn-ea"/>
                <a:cs typeface="+mn-cs"/>
              </a:rPr>
              <a:t>Need an methodology to expose many common expressions!!!</a:t>
            </a: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Font typeface="Wingdings" charset="2"/>
              <a:buChar char="Ø"/>
              <a:defRPr/>
            </a:pPr>
            <a:endParaRPr lang="en-US" sz="2400" baseline="30000" dirty="0" smtClean="0">
              <a:solidFill>
                <a:srgbClr val="FFFF00"/>
              </a:solidFill>
              <a:ea typeface="+mn-ea"/>
              <a:cs typeface="+mn-cs"/>
            </a:endParaRP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Font typeface="Wingdings" charset="2"/>
              <a:buChar char="Ø"/>
              <a:defRPr/>
            </a:pPr>
            <a:endParaRPr lang="en-US" sz="2400" baseline="30000" dirty="0">
              <a:solidFill>
                <a:srgbClr val="FFFF00"/>
              </a:solidFill>
              <a:ea typeface="+mn-ea"/>
              <a:cs typeface="+mn-cs"/>
            </a:endParaRP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Font typeface="Wingdings" charset="2"/>
              <a:buChar char="Ø"/>
              <a:defRPr/>
            </a:pPr>
            <a:endParaRPr lang="en-US" sz="2400" baseline="30000" dirty="0">
              <a:solidFill>
                <a:srgbClr val="FFFF00"/>
              </a:solidFill>
              <a:ea typeface="+mn-ea"/>
              <a:cs typeface="+mn-cs"/>
            </a:endParaRP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Font typeface="Wingdings" charset="2"/>
              <a:buChar char="Ø"/>
              <a:defRPr/>
            </a:pPr>
            <a:endParaRPr lang="en-US" sz="2400" baseline="30000" dirty="0">
              <a:solidFill>
                <a:srgbClr val="FFFF00"/>
              </a:solidFill>
              <a:ea typeface="+mn-ea"/>
              <a:cs typeface="+mn-cs"/>
            </a:endParaRP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Font typeface="Wingdings" charset="2"/>
              <a:buChar char="Ø"/>
              <a:defRPr/>
            </a:pPr>
            <a:endParaRPr lang="en-US" sz="2400" baseline="30000" dirty="0">
              <a:solidFill>
                <a:srgbClr val="FFFF00"/>
              </a:solidFill>
              <a:ea typeface="+mn-ea"/>
              <a:cs typeface="+mn-cs"/>
            </a:endParaRP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Font typeface="Wingdings" charset="2"/>
              <a:buChar char="Ø"/>
              <a:defRPr/>
            </a:pPr>
            <a:endParaRPr lang="en-US" sz="2400" baseline="30000" dirty="0">
              <a:solidFill>
                <a:srgbClr val="FFFF00"/>
              </a:solidFill>
              <a:ea typeface="+mn-ea"/>
              <a:cs typeface="+mn-cs"/>
            </a:endParaRP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Font typeface="Wingdings" charset="2"/>
              <a:buChar char="Ø"/>
              <a:defRPr/>
            </a:pPr>
            <a:endParaRPr lang="en-US" sz="2400" baseline="30000" dirty="0">
              <a:solidFill>
                <a:srgbClr val="FFFF00"/>
              </a:solidFill>
              <a:ea typeface="+mn-ea"/>
              <a:cs typeface="+mn-cs"/>
            </a:endParaRP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Font typeface="Wingdings" charset="2"/>
              <a:buChar char="Ø"/>
              <a:defRPr/>
            </a:pPr>
            <a:endParaRPr lang="en-US" sz="2400" dirty="0">
              <a:solidFill>
                <a:srgbClr val="FFFF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25604" name="TextBox 3"/>
          <p:cNvSpPr txBox="1">
            <a:spLocks noChangeArrowheads="1"/>
          </p:cNvSpPr>
          <p:nvPr/>
        </p:nvSpPr>
        <p:spPr bwMode="auto">
          <a:xfrm>
            <a:off x="4648200" y="1066800"/>
            <a:ext cx="3048000" cy="1138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Our Approach</a:t>
            </a:r>
          </a:p>
          <a:p>
            <a:pPr marL="0" lvl="1"/>
            <a:r>
              <a:rPr lang="en-US" sz="2000">
                <a:solidFill>
                  <a:srgbClr val="FFFF00"/>
                </a:solidFill>
              </a:rPr>
              <a:t>8 Mults &amp; 1 Add</a:t>
            </a:r>
          </a:p>
          <a:p>
            <a:endParaRPr lang="en-US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>
                <a:solidFill>
                  <a:srgbClr val="FFFF00"/>
                </a:solidFill>
                <a:ea typeface="+mj-ea"/>
                <a:cs typeface="+mj-cs"/>
              </a:rPr>
              <a:t>Conventional Methods</a:t>
            </a:r>
            <a:endParaRPr lang="en-US" sz="2800">
              <a:solidFill>
                <a:srgbClr val="FFFF00"/>
              </a:solidFill>
              <a:ea typeface="+mj-ea"/>
              <a:cs typeface="+mj-cs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4876800"/>
          </a:xfrm>
        </p:spPr>
        <p:txBody>
          <a:bodyPr/>
          <a:lstStyle/>
          <a:p>
            <a:pPr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Char char="Ø"/>
              <a:defRPr/>
            </a:pPr>
            <a:r>
              <a:rPr lang="en-US" sz="2400">
                <a:solidFill>
                  <a:srgbClr val="FFFF00"/>
                </a:solidFill>
                <a:latin typeface="Arial" charset="0"/>
                <a:ea typeface="+mn-ea"/>
                <a:cs typeface="+mn-cs"/>
              </a:rPr>
              <a:t>Extracting control-dataflow graphs (CDFGs) from RTL 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en-US" sz="2200">
                <a:solidFill>
                  <a:srgbClr val="FFFF00"/>
                </a:solidFill>
                <a:latin typeface="Arial" charset="0"/>
              </a:rPr>
              <a:t>Scheduling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en-US" sz="2200">
                <a:solidFill>
                  <a:srgbClr val="FFFF00"/>
                </a:solidFill>
                <a:latin typeface="Arial" charset="0"/>
              </a:rPr>
              <a:t>Resource sharing 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en-US" sz="2200">
                <a:solidFill>
                  <a:srgbClr val="FFFF00"/>
                </a:solidFill>
                <a:latin typeface="Arial" charset="0"/>
              </a:rPr>
              <a:t>Retiming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en-US" sz="2200">
                <a:solidFill>
                  <a:srgbClr val="FFFF00"/>
                </a:solidFill>
                <a:latin typeface="Arial" charset="0"/>
              </a:rPr>
              <a:t>Control synthesis</a:t>
            </a:r>
          </a:p>
          <a:p>
            <a:pPr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Char char="Ø"/>
              <a:defRPr/>
            </a:pPr>
            <a:r>
              <a:rPr lang="en-US" sz="2400">
                <a:solidFill>
                  <a:srgbClr val="FFFF00"/>
                </a:solidFill>
                <a:latin typeface="Arial" charset="0"/>
                <a:ea typeface="+mn-ea"/>
                <a:cs typeface="+mn-cs"/>
              </a:rPr>
              <a:t>Algebraic Transforms for arithmetic designs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en-US" sz="2200">
                <a:solidFill>
                  <a:srgbClr val="FFFF00"/>
                </a:solidFill>
                <a:latin typeface="Arial" charset="0"/>
              </a:rPr>
              <a:t>Factorization [</a:t>
            </a:r>
            <a:r>
              <a:rPr lang="en-US" sz="2200" i="1">
                <a:solidFill>
                  <a:srgbClr val="FFFF00"/>
                </a:solidFill>
                <a:latin typeface="Arial" charset="0"/>
              </a:rPr>
              <a:t>Hosangadi et al</a:t>
            </a:r>
            <a:r>
              <a:rPr lang="en-US" sz="2200">
                <a:solidFill>
                  <a:srgbClr val="FFFF00"/>
                </a:solidFill>
                <a:latin typeface="Arial" charset="0"/>
              </a:rPr>
              <a:t>, ICCAD 04]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en-US" sz="2200">
                <a:solidFill>
                  <a:srgbClr val="FFFF00"/>
                </a:solidFill>
                <a:latin typeface="Arial" charset="0"/>
              </a:rPr>
              <a:t>Common Sub-expression Elimination [</a:t>
            </a:r>
            <a:r>
              <a:rPr lang="en-US" sz="2200" i="1">
                <a:solidFill>
                  <a:srgbClr val="FFFF00"/>
                </a:solidFill>
                <a:latin typeface="Arial" charset="0"/>
              </a:rPr>
              <a:t>Hosangadi et al</a:t>
            </a:r>
            <a:r>
              <a:rPr lang="en-US" sz="2200">
                <a:solidFill>
                  <a:srgbClr val="FFFF00"/>
                </a:solidFill>
                <a:latin typeface="Arial" charset="0"/>
              </a:rPr>
              <a:t>, VLSI 05]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en-US" sz="2200">
                <a:solidFill>
                  <a:srgbClr val="FFFF00"/>
                </a:solidFill>
                <a:latin typeface="Arial" charset="0"/>
              </a:rPr>
              <a:t>Term-rewriting [</a:t>
            </a:r>
            <a:r>
              <a:rPr lang="en-US" sz="2200" i="1">
                <a:solidFill>
                  <a:srgbClr val="FFFF00"/>
                </a:solidFill>
                <a:latin typeface="Arial" charset="0"/>
              </a:rPr>
              <a:t>Arvind et al</a:t>
            </a:r>
            <a:r>
              <a:rPr lang="en-US" sz="2200">
                <a:solidFill>
                  <a:srgbClr val="FFFF00"/>
                </a:solidFill>
                <a:latin typeface="Arial" charset="0"/>
              </a:rPr>
              <a:t>, IEEE. Micro 98]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en-US" sz="2200">
                <a:solidFill>
                  <a:srgbClr val="FFFF00"/>
                </a:solidFill>
                <a:latin typeface="Arial" charset="0"/>
              </a:rPr>
              <a:t>Tree-Height Reduction [</a:t>
            </a:r>
            <a:r>
              <a:rPr lang="en-US" sz="2200" i="1">
                <a:solidFill>
                  <a:srgbClr val="FFFF00"/>
                </a:solidFill>
                <a:latin typeface="Arial" charset="0"/>
              </a:rPr>
              <a:t>De Micheli  </a:t>
            </a:r>
            <a:r>
              <a:rPr lang="en-US" sz="2200">
                <a:solidFill>
                  <a:srgbClr val="FFFF00"/>
                </a:solidFill>
                <a:latin typeface="Arial" charset="0"/>
              </a:rPr>
              <a:t>94]</a:t>
            </a:r>
          </a:p>
          <a:p>
            <a:pPr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Char char="Ø"/>
              <a:defRPr/>
            </a:pPr>
            <a:r>
              <a:rPr lang="en-US" sz="2400">
                <a:solidFill>
                  <a:srgbClr val="FFFF00"/>
                </a:solidFill>
                <a:latin typeface="Arial" charset="0"/>
                <a:ea typeface="+mn-ea"/>
                <a:cs typeface="+mn-cs"/>
              </a:rPr>
              <a:t>Lack of symbolic computer algebra manipulation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229600" cy="808038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>
                <a:solidFill>
                  <a:srgbClr val="FFFF00"/>
                </a:solidFill>
                <a:ea typeface="+mj-ea"/>
                <a:cs typeface="+mj-cs"/>
              </a:rPr>
              <a:t>Conventional Methods…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85800"/>
            <a:ext cx="9144000" cy="6172200"/>
          </a:xfrm>
        </p:spPr>
        <p:txBody>
          <a:bodyPr/>
          <a:lstStyle/>
          <a:p>
            <a:pPr marL="609600" indent="-609600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Char char="Ø"/>
              <a:defRPr/>
            </a:pPr>
            <a:r>
              <a:rPr lang="en-US" sz="2400">
                <a:solidFill>
                  <a:srgbClr val="FFFF00"/>
                </a:solidFill>
                <a:latin typeface="Arial" charset="0"/>
                <a:ea typeface="+mn-ea"/>
                <a:cs typeface="+mn-cs"/>
              </a:rPr>
              <a:t>Kernel/Co-kernel Extraction (Factorization + CSE)</a:t>
            </a: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Integrates CSE with cube/coefficient extraction</a:t>
            </a: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Uses coefficients and variables to identify cubes (co-kernels)</a:t>
            </a:r>
          </a:p>
          <a:p>
            <a:pPr marL="1009650" lvl="1" indent="-609600" eaLnBrk="1" hangingPunct="1">
              <a:lnSpc>
                <a:spcPct val="120000"/>
              </a:lnSpc>
              <a:buFontTx/>
              <a:buNone/>
              <a:defRPr/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	to obtain kernels</a:t>
            </a: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</a:rPr>
              <a:t>Subsequently uses CSE for further optimization</a:t>
            </a:r>
            <a:endParaRPr lang="en-US" sz="2000">
              <a:solidFill>
                <a:srgbClr val="FFFF00"/>
              </a:solidFill>
              <a:latin typeface="Arial" charset="0"/>
            </a:endParaRP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endParaRPr lang="en-US" sz="2000">
              <a:solidFill>
                <a:srgbClr val="FFFF00"/>
              </a:solidFill>
              <a:latin typeface="Arial" charset="0"/>
            </a:endParaRP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P = 5</a:t>
            </a:r>
            <a:r>
              <a:rPr lang="en-US" sz="2000">
                <a:solidFill>
                  <a:srgbClr val="FFFF00"/>
                </a:solidFill>
              </a:rPr>
              <a:t>x</a:t>
            </a:r>
            <a:r>
              <a:rPr lang="en-US" sz="2000" baseline="30000">
                <a:solidFill>
                  <a:srgbClr val="FFFF00"/>
                </a:solidFill>
              </a:rPr>
              <a:t>2</a:t>
            </a:r>
            <a:r>
              <a:rPr lang="en-US" sz="2000">
                <a:solidFill>
                  <a:srgbClr val="FFFF00"/>
                </a:solidFill>
              </a:rPr>
              <a:t> + 10y</a:t>
            </a:r>
            <a:r>
              <a:rPr lang="en-US" sz="2000" baseline="30000">
                <a:solidFill>
                  <a:srgbClr val="FFFF00"/>
                </a:solidFill>
              </a:rPr>
              <a:t>3 </a:t>
            </a:r>
            <a:r>
              <a:rPr lang="en-US" sz="2000">
                <a:solidFill>
                  <a:srgbClr val="FFFF00"/>
                </a:solidFill>
              </a:rPr>
              <a:t>+ 15pq</a:t>
            </a:r>
            <a:r>
              <a:rPr lang="en-US" sz="2000">
                <a:solidFill>
                  <a:srgbClr val="FFFF00"/>
                </a:solidFill>
                <a:latin typeface="Arial" charset="0"/>
              </a:rPr>
              <a:t>;</a:t>
            </a: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Uses {5, 10, 15, x, y, p, q} for kernel/co-kernel extraction</a:t>
            </a: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Does not perform algebraic division</a:t>
            </a: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Cannot determine decomposition </a:t>
            </a:r>
            <a:r>
              <a:rPr lang="en-US" sz="2000">
                <a:solidFill>
                  <a:srgbClr val="FFFF00"/>
                </a:solidFill>
              </a:rPr>
              <a:t>5(x</a:t>
            </a:r>
            <a:r>
              <a:rPr lang="en-US" sz="2000" baseline="30000">
                <a:solidFill>
                  <a:srgbClr val="FFFF00"/>
                </a:solidFill>
              </a:rPr>
              <a:t>2</a:t>
            </a:r>
            <a:r>
              <a:rPr lang="en-US" sz="2000">
                <a:solidFill>
                  <a:srgbClr val="FFFF00"/>
                </a:solidFill>
              </a:rPr>
              <a:t> + 2y</a:t>
            </a:r>
            <a:r>
              <a:rPr lang="en-US" sz="2000" baseline="30000">
                <a:solidFill>
                  <a:srgbClr val="FFFF00"/>
                </a:solidFill>
              </a:rPr>
              <a:t>3 </a:t>
            </a:r>
            <a:r>
              <a:rPr lang="en-US" sz="2000">
                <a:solidFill>
                  <a:srgbClr val="FFFF00"/>
                </a:solidFill>
              </a:rPr>
              <a:t>+ 3pq)</a:t>
            </a: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endParaRPr lang="en-US" sz="2000">
              <a:solidFill>
                <a:srgbClr val="FFFF00"/>
              </a:solidFill>
              <a:latin typeface="Arial" charset="0"/>
            </a:endParaRP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</a:rPr>
              <a:t>P = x</a:t>
            </a:r>
            <a:r>
              <a:rPr lang="en-US" sz="2000" baseline="30000">
                <a:solidFill>
                  <a:srgbClr val="FFFF00"/>
                </a:solidFill>
              </a:rPr>
              <a:t>2</a:t>
            </a:r>
            <a:r>
              <a:rPr lang="en-US" sz="2000">
                <a:solidFill>
                  <a:srgbClr val="FFFF00"/>
                </a:solidFill>
              </a:rPr>
              <a:t> + 2xy + y</a:t>
            </a:r>
            <a:r>
              <a:rPr lang="en-US" sz="2000" baseline="30000">
                <a:solidFill>
                  <a:srgbClr val="FFFF00"/>
                </a:solidFill>
              </a:rPr>
              <a:t>2</a:t>
            </a:r>
            <a:r>
              <a:rPr lang="en-US" sz="2000">
                <a:solidFill>
                  <a:srgbClr val="FFFF00"/>
                </a:solidFill>
              </a:rPr>
              <a:t>; -&gt; (x+y)</a:t>
            </a:r>
            <a:r>
              <a:rPr lang="en-US" sz="2000" baseline="30000">
                <a:solidFill>
                  <a:srgbClr val="FFFF00"/>
                </a:solidFill>
              </a:rPr>
              <a:t>2</a:t>
            </a:r>
            <a:r>
              <a:rPr lang="en-US" sz="2000">
                <a:solidFill>
                  <a:srgbClr val="FFFF00"/>
                </a:solidFill>
              </a:rPr>
              <a:t> </a:t>
            </a: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sz="2000">
                <a:solidFill>
                  <a:srgbClr val="FFFF00"/>
                </a:solidFill>
              </a:rPr>
              <a:t>Cannot determine the above decomposition </a:t>
            </a: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endParaRPr lang="en-US" sz="2000">
              <a:solidFill>
                <a:srgbClr val="FFFF00"/>
              </a:solidFill>
              <a:latin typeface="Arial" charset="0"/>
            </a:endParaRPr>
          </a:p>
          <a:p>
            <a:pPr marL="1009650" lvl="1" indent="-609600" eaLnBrk="1" hangingPunct="1">
              <a:lnSpc>
                <a:spcPct val="120000"/>
              </a:lnSpc>
              <a:buFontTx/>
              <a:buNone/>
              <a:defRPr/>
            </a:pPr>
            <a:endParaRPr lang="en-US" sz="2000">
              <a:solidFill>
                <a:srgbClr val="FFFF00"/>
              </a:solidFill>
              <a:latin typeface="Arial" charset="0"/>
            </a:endParaRPr>
          </a:p>
          <a:p>
            <a:pPr marL="609600" indent="-609600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None/>
              <a:defRPr/>
            </a:pPr>
            <a:endParaRPr lang="en-US" sz="2400">
              <a:solidFill>
                <a:srgbClr val="FFFF00"/>
              </a:solidFill>
              <a:latin typeface="Arial" charset="0"/>
              <a:ea typeface="+mn-ea"/>
              <a:cs typeface="+mn-cs"/>
            </a:endParaRPr>
          </a:p>
          <a:p>
            <a:pPr marL="1009650" lvl="1" indent="-609600" eaLnBrk="1" hangingPunct="1">
              <a:lnSpc>
                <a:spcPct val="120000"/>
              </a:lnSpc>
              <a:buFontTx/>
              <a:buNone/>
              <a:defRPr/>
            </a:pPr>
            <a:endParaRPr lang="en-US" sz="2000" baseline="-25000">
              <a:solidFill>
                <a:srgbClr val="FFFF00"/>
              </a:solidFill>
            </a:endParaRP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endParaRPr lang="en-US" sz="2000">
              <a:solidFill>
                <a:srgbClr val="FFFF00"/>
              </a:solidFill>
              <a:latin typeface="Arial" charset="0"/>
            </a:endParaRPr>
          </a:p>
          <a:p>
            <a:pPr marL="1009650" lvl="1" indent="-609600" eaLnBrk="1" hangingPunct="1">
              <a:lnSpc>
                <a:spcPct val="120000"/>
              </a:lnSpc>
              <a:buFont typeface="Wingdings" charset="2"/>
              <a:buChar char="Ø"/>
              <a:defRPr/>
            </a:pPr>
            <a:endParaRPr lang="en-US" sz="2000">
              <a:solidFill>
                <a:srgbClr val="FFFF00"/>
              </a:solidFill>
              <a:latin typeface="Arial" charset="0"/>
            </a:endParaRPr>
          </a:p>
          <a:p>
            <a:pPr marL="609600" indent="-609600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None/>
              <a:defRPr/>
            </a:pPr>
            <a:endParaRPr lang="en-US" sz="2400">
              <a:solidFill>
                <a:srgbClr val="FFFF00"/>
              </a:solidFill>
              <a:latin typeface="Arial" charset="0"/>
              <a:ea typeface="+mn-ea"/>
              <a:cs typeface="+mn-cs"/>
            </a:endParaRPr>
          </a:p>
          <a:p>
            <a:pPr marL="609600" indent="-609600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None/>
              <a:defRPr/>
            </a:pPr>
            <a:endParaRPr lang="en-US" sz="2000">
              <a:solidFill>
                <a:srgbClr val="FFFF00"/>
              </a:solidFill>
              <a:latin typeface="Arial" charset="0"/>
              <a:ea typeface="+mn-ea"/>
              <a:cs typeface="+mn-cs"/>
            </a:endParaRPr>
          </a:p>
          <a:p>
            <a:pPr marL="609600" indent="-609600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None/>
              <a:defRPr/>
            </a:pPr>
            <a:endParaRPr lang="en-US" sz="2000">
              <a:solidFill>
                <a:srgbClr val="FFFF00"/>
              </a:solidFill>
              <a:effectLst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229600" cy="808038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>
                <a:solidFill>
                  <a:srgbClr val="FFFF00"/>
                </a:solidFill>
                <a:ea typeface="+mj-ea"/>
                <a:cs typeface="+mj-cs"/>
              </a:rPr>
              <a:t>Symbolic algebra techniques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85800"/>
            <a:ext cx="9144000" cy="6172200"/>
          </a:xfrm>
        </p:spPr>
        <p:txBody>
          <a:bodyPr/>
          <a:lstStyle/>
          <a:p>
            <a:pPr marL="609600" indent="-609600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Char char="Ø"/>
              <a:defRPr/>
            </a:pPr>
            <a:r>
              <a:rPr lang="en-US" sz="2400">
                <a:solidFill>
                  <a:srgbClr val="FFFF00"/>
                </a:solidFill>
                <a:latin typeface="Arial" charset="0"/>
                <a:ea typeface="+mn-ea"/>
                <a:cs typeface="+mn-cs"/>
              </a:rPr>
              <a:t>Polynomial models for complex computational blocks</a:t>
            </a:r>
          </a:p>
          <a:p>
            <a:pPr marL="609600" indent="-609600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None/>
              <a:defRPr/>
            </a:pPr>
            <a:endParaRPr lang="en-US" sz="2400">
              <a:solidFill>
                <a:srgbClr val="FFFF00"/>
              </a:solidFill>
              <a:latin typeface="Arial" charset="0"/>
              <a:ea typeface="+mn-ea"/>
              <a:cs typeface="+mn-cs"/>
            </a:endParaRPr>
          </a:p>
          <a:p>
            <a:pPr marL="609600" indent="-609600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Char char="Ø"/>
              <a:defRPr/>
            </a:pPr>
            <a:r>
              <a:rPr lang="en-US" sz="2400">
                <a:solidFill>
                  <a:srgbClr val="FFFF00"/>
                </a:solidFill>
                <a:latin typeface="Arial" charset="0"/>
                <a:ea typeface="+mn-ea"/>
                <a:cs typeface="+mn-cs"/>
              </a:rPr>
              <a:t>Guiding Synthesis engines using Gröbner’s basis  [</a:t>
            </a:r>
            <a:r>
              <a:rPr lang="en-US" sz="2400" i="1">
                <a:solidFill>
                  <a:srgbClr val="FFFF00"/>
                </a:solidFill>
                <a:latin typeface="Arial" charset="0"/>
                <a:ea typeface="+mn-ea"/>
                <a:cs typeface="+mn-cs"/>
              </a:rPr>
              <a:t>Peymandoust and De Micheli</a:t>
            </a:r>
            <a:r>
              <a:rPr lang="en-US" sz="2400">
                <a:solidFill>
                  <a:srgbClr val="FFFF00"/>
                </a:solidFill>
                <a:latin typeface="Arial" charset="0"/>
                <a:ea typeface="+mn-ea"/>
                <a:cs typeface="+mn-cs"/>
              </a:rPr>
              <a:t>, TCAD 02]</a:t>
            </a:r>
          </a:p>
          <a:p>
            <a:pPr marL="990600" lvl="1" indent="-533400" eaLnBrk="1" hangingPunct="1">
              <a:lnSpc>
                <a:spcPct val="120000"/>
              </a:lnSpc>
              <a:defRPr/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Given polynomial F and Library elements &lt;I</a:t>
            </a:r>
            <a:r>
              <a:rPr lang="en-US" sz="2000" baseline="-25000">
                <a:solidFill>
                  <a:srgbClr val="FFFF00"/>
                </a:solidFill>
                <a:latin typeface="Arial" charset="0"/>
              </a:rPr>
              <a:t>1</a:t>
            </a:r>
            <a:r>
              <a:rPr lang="en-US" sz="2000">
                <a:solidFill>
                  <a:srgbClr val="FFFF00"/>
                </a:solidFill>
                <a:latin typeface="Arial" charset="0"/>
              </a:rPr>
              <a:t>, …, I</a:t>
            </a:r>
            <a:r>
              <a:rPr lang="en-US" sz="2000" baseline="-25000">
                <a:solidFill>
                  <a:srgbClr val="FFFF00"/>
                </a:solidFill>
                <a:latin typeface="Arial" charset="0"/>
              </a:rPr>
              <a:t>n</a:t>
            </a:r>
            <a:r>
              <a:rPr lang="en-US" sz="2000">
                <a:solidFill>
                  <a:srgbClr val="FFFF00"/>
                </a:solidFill>
                <a:latin typeface="Arial" charset="0"/>
              </a:rPr>
              <a:t>&gt;</a:t>
            </a:r>
          </a:p>
          <a:p>
            <a:pPr marL="990600" lvl="1" indent="-533400" eaLnBrk="1" hangingPunct="1">
              <a:lnSpc>
                <a:spcPct val="120000"/>
              </a:lnSpc>
              <a:defRPr/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F = h</a:t>
            </a:r>
            <a:r>
              <a:rPr lang="en-US" sz="2000" baseline="-25000">
                <a:solidFill>
                  <a:srgbClr val="FFFF00"/>
                </a:solidFill>
                <a:latin typeface="Arial" charset="0"/>
              </a:rPr>
              <a:t>1</a:t>
            </a:r>
            <a:r>
              <a:rPr lang="en-US" sz="2000">
                <a:solidFill>
                  <a:srgbClr val="FFFF00"/>
                </a:solidFill>
                <a:latin typeface="Arial" charset="0"/>
              </a:rPr>
              <a:t> I</a:t>
            </a:r>
            <a:r>
              <a:rPr lang="en-US" sz="2000" baseline="-25000">
                <a:solidFill>
                  <a:srgbClr val="FFFF00"/>
                </a:solidFill>
                <a:latin typeface="Arial" charset="0"/>
              </a:rPr>
              <a:t>1</a:t>
            </a:r>
            <a:r>
              <a:rPr lang="en-US" sz="2000">
                <a:solidFill>
                  <a:srgbClr val="FFFF00"/>
                </a:solidFill>
                <a:latin typeface="Arial" charset="0"/>
              </a:rPr>
              <a:t> + …… + h</a:t>
            </a:r>
            <a:r>
              <a:rPr lang="en-US" sz="2000" baseline="-25000">
                <a:solidFill>
                  <a:srgbClr val="FFFF00"/>
                </a:solidFill>
                <a:latin typeface="Arial" charset="0"/>
              </a:rPr>
              <a:t>n</a:t>
            </a:r>
            <a:r>
              <a:rPr lang="en-US" sz="2000">
                <a:solidFill>
                  <a:srgbClr val="FFFF00"/>
                </a:solidFill>
                <a:latin typeface="Arial" charset="0"/>
              </a:rPr>
              <a:t> I</a:t>
            </a:r>
            <a:r>
              <a:rPr lang="en-US" sz="2000" baseline="-25000">
                <a:solidFill>
                  <a:srgbClr val="FFFF00"/>
                </a:solidFill>
                <a:latin typeface="Arial" charset="0"/>
              </a:rPr>
              <a:t>n </a:t>
            </a:r>
            <a:r>
              <a:rPr lang="en-US" sz="2000">
                <a:solidFill>
                  <a:srgbClr val="FFFF00"/>
                </a:solidFill>
                <a:latin typeface="Arial" charset="0"/>
              </a:rPr>
              <a:t> </a:t>
            </a:r>
          </a:p>
          <a:p>
            <a:pPr marL="990600" lvl="1" indent="-533400" eaLnBrk="1" hangingPunct="1">
              <a:lnSpc>
                <a:spcPct val="120000"/>
              </a:lnSpc>
              <a:defRPr/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Restricted to library elements</a:t>
            </a:r>
          </a:p>
          <a:p>
            <a:pPr marL="990600" lvl="1" indent="-533400" eaLnBrk="1" hangingPunct="1">
              <a:lnSpc>
                <a:spcPct val="120000"/>
              </a:lnSpc>
              <a:buFontTx/>
              <a:buNone/>
              <a:defRPr/>
            </a:pPr>
            <a:endParaRPr lang="en-US" sz="2000">
              <a:solidFill>
                <a:srgbClr val="FFFF00"/>
              </a:solidFill>
              <a:latin typeface="Arial" charset="0"/>
            </a:endParaRPr>
          </a:p>
          <a:p>
            <a:pPr marL="609600" indent="-609600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Char char="Ø"/>
              <a:defRPr/>
            </a:pPr>
            <a:r>
              <a:rPr lang="en-US" sz="2400">
                <a:solidFill>
                  <a:srgbClr val="FFFF00"/>
                </a:solidFill>
                <a:effectLst/>
                <a:latin typeface="Arial" charset="0"/>
                <a:ea typeface="+mn-ea"/>
                <a:cs typeface="+mn-cs"/>
              </a:rPr>
              <a:t>Datapath optimization using word-length information</a:t>
            </a:r>
          </a:p>
          <a:p>
            <a:pPr marL="609600" indent="-609600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None/>
              <a:defRPr/>
            </a:pPr>
            <a:r>
              <a:rPr lang="en-US" sz="2400">
                <a:solidFill>
                  <a:srgbClr val="FFFF00"/>
                </a:solidFill>
                <a:effectLst/>
                <a:latin typeface="Arial" charset="0"/>
                <a:ea typeface="+mn-ea"/>
                <a:cs typeface="+mn-cs"/>
              </a:rPr>
              <a:t>	[</a:t>
            </a:r>
            <a:r>
              <a:rPr lang="en-US" sz="2400" i="1">
                <a:solidFill>
                  <a:srgbClr val="FFFF00"/>
                </a:solidFill>
                <a:effectLst/>
                <a:latin typeface="Arial" charset="0"/>
                <a:ea typeface="+mn-ea"/>
                <a:cs typeface="+mn-cs"/>
              </a:rPr>
              <a:t>Gopalakrishnan et al</a:t>
            </a:r>
            <a:r>
              <a:rPr lang="en-US" sz="2400">
                <a:solidFill>
                  <a:srgbClr val="FFFF00"/>
                </a:solidFill>
                <a:effectLst/>
                <a:latin typeface="Arial" charset="0"/>
                <a:ea typeface="+mn-ea"/>
                <a:cs typeface="+mn-cs"/>
              </a:rPr>
              <a:t>, ICCAD 07]</a:t>
            </a:r>
          </a:p>
          <a:p>
            <a:pPr marL="990600" lvl="1" indent="-533400" eaLnBrk="1" hangingPunct="1">
              <a:lnSpc>
                <a:spcPct val="120000"/>
              </a:lnSpc>
              <a:defRPr/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Restricted to fixed-size datapaths</a:t>
            </a:r>
          </a:p>
          <a:p>
            <a:pPr marL="990600" lvl="1" indent="-533400" eaLnBrk="1" hangingPunct="1">
              <a:lnSpc>
                <a:spcPct val="120000"/>
              </a:lnSpc>
              <a:defRPr/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Cannot address systems of polynomials</a:t>
            </a:r>
          </a:p>
          <a:p>
            <a:pPr marL="609600" indent="-609600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None/>
              <a:defRPr/>
            </a:pPr>
            <a:endParaRPr lang="en-US" sz="2000">
              <a:solidFill>
                <a:srgbClr val="FFFF00"/>
              </a:solidFill>
              <a:latin typeface="Arial" charset="0"/>
              <a:ea typeface="+mn-ea"/>
              <a:cs typeface="+mn-cs"/>
            </a:endParaRPr>
          </a:p>
          <a:p>
            <a:pPr marL="609600" indent="-609600" eaLnBrk="1" hangingPunct="1">
              <a:lnSpc>
                <a:spcPct val="120000"/>
              </a:lnSpc>
              <a:buClr>
                <a:schemeClr val="tx1"/>
              </a:buClr>
              <a:buSzTx/>
              <a:buFont typeface="Wingdings" charset="2"/>
              <a:buNone/>
              <a:defRPr/>
            </a:pPr>
            <a:endParaRPr lang="en-US" sz="2000">
              <a:solidFill>
                <a:srgbClr val="FFFF00"/>
              </a:solidFill>
              <a:effectLst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lobe">
  <a:themeElements>
    <a:clrScheme name="Globe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Glob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16634</TotalTime>
  <Words>1821</Words>
  <Application>Microsoft PowerPoint</Application>
  <PresentationFormat>On-screen Show (4:3)</PresentationFormat>
  <Paragraphs>453</Paragraphs>
  <Slides>24</Slides>
  <Notes>24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2" baseType="lpstr">
      <vt:lpstr>Arial</vt:lpstr>
      <vt:lpstr>ＭＳ Ｐゴシック</vt:lpstr>
      <vt:lpstr>Verdana</vt:lpstr>
      <vt:lpstr>Wingdings</vt:lpstr>
      <vt:lpstr>Calibri</vt:lpstr>
      <vt:lpstr>Times New Roman</vt:lpstr>
      <vt:lpstr>Globe</vt:lpstr>
      <vt:lpstr>MathType 5.0 Equation</vt:lpstr>
      <vt:lpstr>Algebraic Techniques To Enhance Common Sub-expression Extraction for Polynomial System Synthesis</vt:lpstr>
      <vt:lpstr>Outline</vt:lpstr>
      <vt:lpstr>The Synthesis Flow</vt:lpstr>
      <vt:lpstr>Polynomial representation?</vt:lpstr>
      <vt:lpstr>Motivation</vt:lpstr>
      <vt:lpstr>Motivation</vt:lpstr>
      <vt:lpstr>Conventional Methods</vt:lpstr>
      <vt:lpstr>Conventional Methods…</vt:lpstr>
      <vt:lpstr>Symbolic algebra techniques</vt:lpstr>
      <vt:lpstr>Optimization techniques</vt:lpstr>
      <vt:lpstr>Optimization techniques</vt:lpstr>
      <vt:lpstr>Optimization techniques</vt:lpstr>
      <vt:lpstr>Optimization techniques</vt:lpstr>
      <vt:lpstr>Optimization techniques</vt:lpstr>
      <vt:lpstr>Optimization techniques</vt:lpstr>
      <vt:lpstr>Optimization techniques</vt:lpstr>
      <vt:lpstr>Integrated approach</vt:lpstr>
      <vt:lpstr>Illustration</vt:lpstr>
      <vt:lpstr>Integrated approach (Example)</vt:lpstr>
      <vt:lpstr>Integrated approach (Example…)</vt:lpstr>
      <vt:lpstr>Results</vt:lpstr>
      <vt:lpstr>Results</vt:lpstr>
      <vt:lpstr>Conclusions &amp; Future Work</vt:lpstr>
      <vt:lpstr>Slide 24</vt:lpstr>
    </vt:vector>
  </TitlesOfParts>
  <Company>University of Utah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Namrata Shekhar</dc:creator>
  <cp:lastModifiedBy>Priyank Kalla</cp:lastModifiedBy>
  <cp:revision>1151</cp:revision>
  <dcterms:created xsi:type="dcterms:W3CDTF">2009-04-01T22:32:38Z</dcterms:created>
  <dcterms:modified xsi:type="dcterms:W3CDTF">2009-04-01T22:38:02Z</dcterms:modified>
</cp:coreProperties>
</file>