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388" r:id="rId2"/>
    <p:sldId id="448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67" r:id="rId11"/>
    <p:sldId id="45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CC00"/>
    <a:srgbClr val="0000FF"/>
    <a:srgbClr val="FFFFFF"/>
    <a:srgbClr val="CC6600"/>
    <a:srgbClr val="B8B8B8"/>
    <a:srgbClr val="9D0000"/>
    <a:srgbClr val="9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9" autoAdjust="0"/>
    <p:restoredTop sz="99841" autoAdjust="0"/>
  </p:normalViewPr>
  <p:slideViewPr>
    <p:cSldViewPr snapToGrid="0">
      <p:cViewPr>
        <p:scale>
          <a:sx n="150" d="100"/>
          <a:sy n="150" d="100"/>
        </p:scale>
        <p:origin x="-1200" y="-32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EE26C0C-D63D-45AF-A471-A3D6BD556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3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04B1A-73D0-4DB5-9D5A-907DF0676C32}" type="slidenum">
              <a:rPr lang="en-US" smtClean="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</a:t>
            </a:fld>
            <a:endParaRPr lang="en-US" smtClean="0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048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962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3716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4800"/>
            <a:ext cx="86106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962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458200" cy="5257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962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371600"/>
            <a:ext cx="41529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4076700"/>
            <a:ext cx="41529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962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38700" y="1371600"/>
            <a:ext cx="4152900" cy="5257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962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371600"/>
            <a:ext cx="41529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4076700"/>
            <a:ext cx="41529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934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5105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1529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371600"/>
            <a:ext cx="41529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52" r:id="rId15"/>
    <p:sldLayoutId id="2147483651" r:id="rId16"/>
    <p:sldLayoutId id="2147483650" r:id="rId17"/>
    <p:sldLayoutId id="2147483649" r:id="rId1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ＭＳ Ｐゴシック" pitchFamily="-12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emf"/><Relationship Id="rId7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emf"/><Relationship Id="rId7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F0305"/>
          </a:solidFill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1506" name="Line 4"/>
          <p:cNvSpPr>
            <a:spLocks noChangeShapeType="1"/>
          </p:cNvSpPr>
          <p:nvPr/>
        </p:nvSpPr>
        <p:spPr bwMode="auto">
          <a:xfrm>
            <a:off x="76200" y="2219325"/>
            <a:ext cx="899160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12192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420688"/>
            <a:ext cx="7772400" cy="1798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>
                <a:solidFill>
                  <a:srgbClr val="FFFFFF"/>
                </a:solidFill>
              </a:rPr>
              <a:t>Digital Electronics</a:t>
            </a:r>
            <a:r>
              <a:rPr lang="en-US" b="1" dirty="0">
                <a:solidFill>
                  <a:srgbClr val="FFFFFF"/>
                </a:solidFill>
              </a:rPr>
              <a:t/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Neil E Cotter</a:t>
            </a:r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cap="small" dirty="0" smtClean="0">
                <a:solidFill>
                  <a:srgbClr val="FFFFFF"/>
                </a:solidFill>
              </a:rPr>
              <a:t>ECE Dept. University of Utah</a:t>
            </a:r>
          </a:p>
        </p:txBody>
      </p:sp>
      <p:pic>
        <p:nvPicPr>
          <p:cNvPr id="21509" name="Picture 15" descr="Campus Fall Pano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" y="2246313"/>
            <a:ext cx="89931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76200" y="5530850"/>
            <a:ext cx="899160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1" name="Picture 6" descr="ENG_SEAL_Red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921250"/>
            <a:ext cx="11969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0144125" y="6567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Electronics</a:t>
            </a: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733802" y="1782234"/>
            <a:ext cx="1658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aseline="0" dirty="0" smtClean="0">
                <a:solidFill>
                  <a:srgbClr val="996633"/>
                </a:solidFill>
              </a:rPr>
              <a:t>Flip-Flop</a:t>
            </a:r>
            <a:endParaRPr lang="en-US" sz="1800" baseline="0" dirty="0">
              <a:solidFill>
                <a:srgbClr val="82191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867" y="4643966"/>
            <a:ext cx="3752850" cy="117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134" y="2565400"/>
            <a:ext cx="2971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9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Electronics</a:t>
            </a: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0970"/>
              </p:ext>
            </p:extLst>
          </p:nvPr>
        </p:nvGraphicFramePr>
        <p:xfrm>
          <a:off x="1755775" y="4493683"/>
          <a:ext cx="5630863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cument" r:id="rId5" imgW="5629656" imgH="1545336" progId="Word.Document.8">
                  <p:embed/>
                </p:oleObj>
              </mc:Choice>
              <mc:Fallback>
                <p:oleObj name="Document" r:id="rId5" imgW="5629656" imgH="15453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4493683"/>
                        <a:ext cx="5630863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94000" y="1790700"/>
            <a:ext cx="36163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aseline="0" dirty="0" err="1">
                <a:solidFill>
                  <a:srgbClr val="996633"/>
                </a:solidFill>
              </a:rPr>
              <a:t>DeMorgan</a:t>
            </a:r>
            <a:r>
              <a:rPr lang="ja-JP" altLang="en-US" baseline="0" dirty="0">
                <a:solidFill>
                  <a:srgbClr val="996633"/>
                </a:solidFill>
                <a:latin typeface="Arial"/>
              </a:rPr>
              <a:t>’</a:t>
            </a:r>
            <a:r>
              <a:rPr lang="en-US" baseline="0" dirty="0">
                <a:solidFill>
                  <a:srgbClr val="996633"/>
                </a:solidFill>
              </a:rPr>
              <a:t>s Theorem</a:t>
            </a:r>
            <a:endParaRPr lang="en-US" sz="1800" baseline="0" dirty="0">
              <a:solidFill>
                <a:srgbClr val="82191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866" y="2616200"/>
            <a:ext cx="47529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Electronics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114675" y="1706563"/>
            <a:ext cx="301466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1B063F"/>
                </a:solidFill>
              </a:rPr>
              <a:t>Binary Numbers: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Voltages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Binary Add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Binary Multiply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1B063F"/>
                </a:solidFill>
              </a:rPr>
              <a:t>Logic Gates: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NOT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OR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AND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NAND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</a:t>
            </a:r>
            <a:r>
              <a:rPr lang="en-US" sz="1800" baseline="0" dirty="0" err="1">
                <a:solidFill>
                  <a:srgbClr val="351E12"/>
                </a:solidFill>
              </a:rPr>
              <a:t>DeMorgan</a:t>
            </a:r>
            <a:endParaRPr lang="en-US" sz="1800" baseline="0" dirty="0">
              <a:solidFill>
                <a:srgbClr val="351E1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Electronics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445000" y="2882900"/>
            <a:ext cx="2717800" cy="140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 smtClean="0">
                <a:solidFill>
                  <a:srgbClr val="1B063F"/>
                </a:solidFill>
              </a:rPr>
              <a:t>       Binary </a:t>
            </a:r>
            <a:r>
              <a:rPr lang="en-US" sz="1800" baseline="0" dirty="0">
                <a:solidFill>
                  <a:srgbClr val="1B063F"/>
                </a:solidFill>
              </a:rPr>
              <a:t>voltages: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</a:t>
            </a:r>
            <a:r>
              <a:rPr lang="en-US" sz="1800" baseline="0" dirty="0" smtClean="0">
                <a:solidFill>
                  <a:srgbClr val="351E12"/>
                </a:solidFill>
              </a:rPr>
              <a:t>5V </a:t>
            </a:r>
            <a:r>
              <a:rPr lang="en-US" sz="1800" baseline="0" dirty="0">
                <a:solidFill>
                  <a:srgbClr val="351E12"/>
                </a:solidFill>
              </a:rPr>
              <a:t>= 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endParaRPr lang="en-US" sz="1800" baseline="0" dirty="0">
              <a:solidFill>
                <a:srgbClr val="351E1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0V = 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endParaRPr lang="en-US" sz="1800" baseline="0" dirty="0">
              <a:solidFill>
                <a:srgbClr val="351E1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800" baseline="0" dirty="0">
              <a:solidFill>
                <a:srgbClr val="351E1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461" y="2743200"/>
            <a:ext cx="923637" cy="16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2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Electronics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441171" y="2335742"/>
            <a:ext cx="2717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1B063F"/>
                </a:solidFill>
              </a:rPr>
              <a:t>Binary Add: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r>
              <a:rPr lang="en-US" sz="1800" baseline="0" dirty="0">
                <a:solidFill>
                  <a:srgbClr val="351E12"/>
                </a:solidFill>
              </a:rPr>
              <a:t> + 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r>
              <a:rPr lang="en-US" sz="1800" baseline="0" dirty="0">
                <a:solidFill>
                  <a:srgbClr val="351E12"/>
                </a:solidFill>
              </a:rPr>
              <a:t> =   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endParaRPr lang="en-US" sz="1800" baseline="0" dirty="0">
              <a:solidFill>
                <a:srgbClr val="351E1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r>
              <a:rPr lang="en-US" sz="1800" baseline="0" dirty="0">
                <a:solidFill>
                  <a:srgbClr val="351E12"/>
                </a:solidFill>
              </a:rPr>
              <a:t> + 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r>
              <a:rPr lang="en-US" sz="1800" baseline="0" dirty="0">
                <a:solidFill>
                  <a:srgbClr val="351E12"/>
                </a:solidFill>
              </a:rPr>
              <a:t> =   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endParaRPr lang="en-US" sz="1800" baseline="0" dirty="0">
              <a:solidFill>
                <a:srgbClr val="351E1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r>
              <a:rPr lang="en-US" sz="1800" baseline="0" dirty="0">
                <a:solidFill>
                  <a:srgbClr val="351E12"/>
                </a:solidFill>
              </a:rPr>
              <a:t> + 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r>
              <a:rPr lang="en-US" sz="1800" baseline="0" dirty="0">
                <a:solidFill>
                  <a:srgbClr val="351E12"/>
                </a:solidFill>
              </a:rPr>
              <a:t> =   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endParaRPr lang="en-US" sz="1800" baseline="0" dirty="0">
              <a:solidFill>
                <a:srgbClr val="351E1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r>
              <a:rPr lang="en-US" sz="1800" baseline="0" dirty="0">
                <a:solidFill>
                  <a:srgbClr val="351E12"/>
                </a:solidFill>
              </a:rPr>
              <a:t> + 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r>
              <a:rPr lang="en-US" sz="1800" baseline="0" dirty="0">
                <a:solidFill>
                  <a:srgbClr val="351E12"/>
                </a:solidFill>
              </a:rPr>
              <a:t> = 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endParaRPr lang="en-US" sz="1800" baseline="0" dirty="0">
              <a:solidFill>
                <a:srgbClr val="351E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Electronics</a:t>
            </a: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441171" y="2335742"/>
            <a:ext cx="2717800" cy="17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1B063F"/>
                </a:solidFill>
              </a:rPr>
              <a:t>Binary </a:t>
            </a:r>
            <a:r>
              <a:rPr lang="en-US" sz="1800" baseline="0" dirty="0" smtClean="0">
                <a:solidFill>
                  <a:srgbClr val="1B063F"/>
                </a:solidFill>
              </a:rPr>
              <a:t>Multiply:</a:t>
            </a:r>
            <a:endParaRPr lang="en-US" sz="1800" baseline="0" dirty="0">
              <a:solidFill>
                <a:srgbClr val="1B063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r>
              <a:rPr lang="en-US" sz="1800" baseline="0" dirty="0">
                <a:solidFill>
                  <a:srgbClr val="351E12"/>
                </a:solidFill>
              </a:rPr>
              <a:t> </a:t>
            </a:r>
            <a:r>
              <a:rPr lang="en-US" sz="1800" baseline="0" dirty="0" smtClean="0">
                <a:solidFill>
                  <a:srgbClr val="351E12"/>
                </a:solidFill>
              </a:rPr>
              <a:t>* 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r>
              <a:rPr lang="en-US" sz="1800" baseline="0" dirty="0">
                <a:solidFill>
                  <a:srgbClr val="351E12"/>
                </a:solidFill>
              </a:rPr>
              <a:t> =   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endParaRPr lang="en-US" sz="1800" baseline="0" dirty="0">
              <a:solidFill>
                <a:srgbClr val="351E1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r>
              <a:rPr lang="en-US" sz="1800" baseline="0" dirty="0">
                <a:solidFill>
                  <a:srgbClr val="351E12"/>
                </a:solidFill>
              </a:rPr>
              <a:t> </a:t>
            </a:r>
            <a:r>
              <a:rPr lang="en-US" sz="1800" baseline="0" dirty="0" smtClean="0">
                <a:solidFill>
                  <a:srgbClr val="351E12"/>
                </a:solidFill>
              </a:rPr>
              <a:t>* 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r>
              <a:rPr lang="en-US" sz="1800" baseline="0" dirty="0">
                <a:solidFill>
                  <a:srgbClr val="351E12"/>
                </a:solidFill>
              </a:rPr>
              <a:t> =   </a:t>
            </a:r>
            <a:r>
              <a:rPr lang="en-US" sz="1800" dirty="0">
                <a:solidFill>
                  <a:srgbClr val="293171"/>
                </a:solidFill>
              </a:rPr>
              <a:t>0</a:t>
            </a:r>
            <a:endParaRPr lang="en-US" sz="1800" baseline="0" dirty="0">
              <a:solidFill>
                <a:srgbClr val="351E1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r>
              <a:rPr lang="en-US" sz="1800" baseline="0" dirty="0">
                <a:solidFill>
                  <a:srgbClr val="351E12"/>
                </a:solidFill>
              </a:rPr>
              <a:t> </a:t>
            </a:r>
            <a:r>
              <a:rPr lang="en-US" sz="1800" baseline="0" dirty="0" smtClean="0">
                <a:solidFill>
                  <a:srgbClr val="351E12"/>
                </a:solidFill>
              </a:rPr>
              <a:t>* </a:t>
            </a:r>
            <a:r>
              <a:rPr lang="en-US" sz="1800" baseline="0" dirty="0">
                <a:solidFill>
                  <a:srgbClr val="293171"/>
                </a:solidFill>
              </a:rPr>
              <a:t>0</a:t>
            </a:r>
            <a:r>
              <a:rPr lang="en-US" sz="1800" baseline="0" dirty="0">
                <a:solidFill>
                  <a:srgbClr val="351E12"/>
                </a:solidFill>
              </a:rPr>
              <a:t> =   </a:t>
            </a:r>
            <a:r>
              <a:rPr lang="en-US" sz="1800" dirty="0">
                <a:solidFill>
                  <a:srgbClr val="293171"/>
                </a:solidFill>
              </a:rPr>
              <a:t>0</a:t>
            </a:r>
            <a:endParaRPr lang="en-US" sz="1800" baseline="0" dirty="0">
              <a:solidFill>
                <a:srgbClr val="351E1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aseline="0" dirty="0">
                <a:solidFill>
                  <a:srgbClr val="351E12"/>
                </a:solidFill>
              </a:rPr>
              <a:t>	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r>
              <a:rPr lang="en-US" sz="1800" baseline="0" dirty="0">
                <a:solidFill>
                  <a:srgbClr val="351E12"/>
                </a:solidFill>
              </a:rPr>
              <a:t> </a:t>
            </a:r>
            <a:r>
              <a:rPr lang="en-US" sz="1800" baseline="0" dirty="0" smtClean="0">
                <a:solidFill>
                  <a:srgbClr val="351E12"/>
                </a:solidFill>
              </a:rPr>
              <a:t>* </a:t>
            </a:r>
            <a:r>
              <a:rPr lang="en-US" sz="1800" baseline="0" dirty="0">
                <a:solidFill>
                  <a:srgbClr val="82191E"/>
                </a:solidFill>
              </a:rPr>
              <a:t>1</a:t>
            </a:r>
            <a:r>
              <a:rPr lang="en-US" sz="1800" baseline="0" dirty="0">
                <a:solidFill>
                  <a:srgbClr val="351E12"/>
                </a:solidFill>
              </a:rPr>
              <a:t> = </a:t>
            </a:r>
            <a:r>
              <a:rPr lang="en-US" sz="1800" baseline="0" dirty="0" smtClean="0">
                <a:solidFill>
                  <a:srgbClr val="351E12"/>
                </a:solidFill>
              </a:rPr>
              <a:t>  </a:t>
            </a:r>
            <a:r>
              <a:rPr lang="en-US" sz="1800" baseline="0" dirty="0" smtClean="0">
                <a:solidFill>
                  <a:srgbClr val="82191E"/>
                </a:solidFill>
              </a:rPr>
              <a:t>1</a:t>
            </a:r>
            <a:endParaRPr lang="en-US" sz="1800" baseline="0" dirty="0">
              <a:solidFill>
                <a:srgbClr val="351E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4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Electronics</a:t>
            </a: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41763" y="1798638"/>
            <a:ext cx="12541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aseline="0" dirty="0">
                <a:solidFill>
                  <a:srgbClr val="996633"/>
                </a:solidFill>
              </a:rPr>
              <a:t>NOT</a:t>
            </a:r>
            <a:endParaRPr lang="en-US" sz="1800" baseline="0" dirty="0">
              <a:solidFill>
                <a:srgbClr val="82191E"/>
              </a:solidFill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827213" y="4065588"/>
          <a:ext cx="563086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5" imgW="5629656" imgH="1005840" progId="Word.Document.8">
                  <p:embed/>
                </p:oleObj>
              </mc:Choice>
              <mc:Fallback>
                <p:oleObj name="Document" r:id="rId5" imgW="5629656" imgH="1005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4065588"/>
                        <a:ext cx="5630862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667" y="3035300"/>
            <a:ext cx="2857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Electronics</a:t>
            </a: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943350" y="1790700"/>
            <a:ext cx="12541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aseline="0" dirty="0">
                <a:solidFill>
                  <a:srgbClr val="996633"/>
                </a:solidFill>
              </a:rPr>
              <a:t>OR</a:t>
            </a:r>
            <a:endParaRPr lang="en-US" sz="1800" baseline="0" dirty="0">
              <a:solidFill>
                <a:srgbClr val="82191E"/>
              </a:solidFill>
            </a:endParaRP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1755775" y="4070350"/>
          <a:ext cx="5630863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5" imgW="5629656" imgH="1545336" progId="Word.Document.8">
                  <p:embed/>
                </p:oleObj>
              </mc:Choice>
              <mc:Fallback>
                <p:oleObj name="Document" r:id="rId5" imgW="5629656" imgH="15453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4070350"/>
                        <a:ext cx="5630863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634" y="2692401"/>
            <a:ext cx="28670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Electronics</a:t>
            </a: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43350" y="1790700"/>
            <a:ext cx="12541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aseline="0" dirty="0">
                <a:solidFill>
                  <a:srgbClr val="996633"/>
                </a:solidFill>
              </a:rPr>
              <a:t>AND</a:t>
            </a:r>
            <a:endParaRPr lang="en-US" sz="1800" baseline="0" dirty="0">
              <a:solidFill>
                <a:srgbClr val="82191E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55775" y="4070350"/>
          <a:ext cx="5630863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5" imgW="5629656" imgH="1545336" progId="Word.Document.8">
                  <p:embed/>
                </p:oleObj>
              </mc:Choice>
              <mc:Fallback>
                <p:oleObj name="Document" r:id="rId5" imgW="5629656" imgH="15453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4070350"/>
                        <a:ext cx="5630863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768" y="2819401"/>
            <a:ext cx="29051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5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Electronics</a:t>
            </a: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43350" y="1790700"/>
            <a:ext cx="12541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aseline="0" dirty="0">
                <a:solidFill>
                  <a:srgbClr val="996633"/>
                </a:solidFill>
              </a:rPr>
              <a:t>NAND</a:t>
            </a:r>
            <a:endParaRPr lang="en-US" sz="1800" baseline="0" dirty="0">
              <a:solidFill>
                <a:srgbClr val="82191E"/>
              </a:solidFill>
            </a:endParaRP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1755775" y="4070350"/>
          <a:ext cx="5630863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Document" r:id="rId5" imgW="5629656" imgH="1545336" progId="Word.Document.8">
                  <p:embed/>
                </p:oleObj>
              </mc:Choice>
              <mc:Fallback>
                <p:oleObj name="Document" r:id="rId5" imgW="5629656" imgH="15453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4070350"/>
                        <a:ext cx="5630863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1" y="2772834"/>
            <a:ext cx="30384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9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7378</TotalTime>
  <Words>45</Words>
  <Application>Microsoft Macintosh PowerPoint</Application>
  <PresentationFormat>On-screen Show (4:3)</PresentationFormat>
  <Paragraphs>41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Blank Presentation</vt:lpstr>
      <vt:lpstr>Document</vt:lpstr>
      <vt:lpstr>Digital Electronics Neil E Cotter ECE Dept. University of Utah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cade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your Cover</dc:title>
  <dc:subject/>
  <dc:creator>cade lab</dc:creator>
  <cp:keywords/>
  <dc:description/>
  <cp:lastModifiedBy>Neil Cotter</cp:lastModifiedBy>
  <cp:revision>234</cp:revision>
  <dcterms:created xsi:type="dcterms:W3CDTF">2011-02-07T17:37:21Z</dcterms:created>
  <dcterms:modified xsi:type="dcterms:W3CDTF">2017-06-13T03:44:38Z</dcterms:modified>
  <cp:category/>
</cp:coreProperties>
</file>